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70" r:id="rId4"/>
  </p:sldMasterIdLst>
  <p:notesMasterIdLst>
    <p:notesMasterId r:id="rId42"/>
  </p:notesMasterIdLst>
  <p:handoutMasterIdLst>
    <p:handoutMasterId r:id="rId43"/>
  </p:handoutMasterIdLst>
  <p:sldIdLst>
    <p:sldId id="330" r:id="rId5"/>
    <p:sldId id="774" r:id="rId6"/>
    <p:sldId id="775" r:id="rId7"/>
    <p:sldId id="779" r:id="rId8"/>
    <p:sldId id="777" r:id="rId9"/>
    <p:sldId id="778" r:id="rId10"/>
    <p:sldId id="780" r:id="rId11"/>
    <p:sldId id="776" r:id="rId12"/>
    <p:sldId id="781" r:id="rId13"/>
    <p:sldId id="782" r:id="rId14"/>
    <p:sldId id="784" r:id="rId15"/>
    <p:sldId id="783" r:id="rId16"/>
    <p:sldId id="785" r:id="rId17"/>
    <p:sldId id="786" r:id="rId18"/>
    <p:sldId id="797" r:id="rId19"/>
    <p:sldId id="267" r:id="rId20"/>
    <p:sldId id="258" r:id="rId21"/>
    <p:sldId id="276" r:id="rId22"/>
    <p:sldId id="259" r:id="rId23"/>
    <p:sldId id="261" r:id="rId24"/>
    <p:sldId id="792" r:id="rId25"/>
    <p:sldId id="793" r:id="rId26"/>
    <p:sldId id="274" r:id="rId27"/>
    <p:sldId id="305" r:id="rId28"/>
    <p:sldId id="301" r:id="rId29"/>
    <p:sldId id="307" r:id="rId30"/>
    <p:sldId id="308" r:id="rId31"/>
    <p:sldId id="260" r:id="rId32"/>
    <p:sldId id="309" r:id="rId33"/>
    <p:sldId id="310" r:id="rId34"/>
    <p:sldId id="311" r:id="rId35"/>
    <p:sldId id="313" r:id="rId36"/>
    <p:sldId id="794" r:id="rId37"/>
    <p:sldId id="789" r:id="rId38"/>
    <p:sldId id="790" r:id="rId39"/>
    <p:sldId id="788" r:id="rId40"/>
    <p:sldId id="787" r:id="rId41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60">
          <p15:clr>
            <a:srgbClr val="A4A3A4"/>
          </p15:clr>
        </p15:guide>
        <p15:guide id="2" orient="horz" pos="162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21"/>
    <p:restoredTop sz="91497"/>
  </p:normalViewPr>
  <p:slideViewPr>
    <p:cSldViewPr snapToObjects="1">
      <p:cViewPr varScale="1">
        <p:scale>
          <a:sx n="113" d="100"/>
          <a:sy n="113" d="100"/>
        </p:scale>
        <p:origin x="192" y="864"/>
      </p:cViewPr>
      <p:guideLst>
        <p:guide orient="horz" pos="1860"/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405AD6-44C0-D94A-B357-618767C8BD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FE4084-455F-A24E-956F-C5E7D95FD6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BFCEB-479A-EC4A-B19B-32183B0D318E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95D60-66CA-3E46-8F41-5C9A43CABD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553A2-0559-274E-87F0-B289B7E005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CF63A-ED8F-064F-9ABF-6B9C29BB7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95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5DD46-2E05-8449-95FD-7672CEC06C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95F660-CFA5-5D45-B2B3-A68CFB6C2F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311D13FE-E034-0A42-884F-AF19C5269666}" type="datetimeFigureOut">
              <a:rPr lang="en-US" altLang="en-US"/>
              <a:pPr>
                <a:defRPr/>
              </a:pPr>
              <a:t>10/18/23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E8FACB7-8B08-E24E-B041-F275B3B312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5918DB6-2699-B347-A721-4E1FABABF5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13C53-5A95-064A-BC5B-EAF5B62B1B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48D7B-747F-EE4D-B19C-2B3F9E5B1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452AF1BC-215A-7C4C-9B84-9B5364D14E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>
            <a:extLst>
              <a:ext uri="{FF2B5EF4-FFF2-40B4-BE49-F238E27FC236}">
                <a16:creationId xmlns:a16="http://schemas.microsoft.com/office/drawing/2014/main" id="{FB20C2A6-E2AA-6D4E-B878-CF04D81AF21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>
            <a:extLst>
              <a:ext uri="{FF2B5EF4-FFF2-40B4-BE49-F238E27FC236}">
                <a16:creationId xmlns:a16="http://schemas.microsoft.com/office/drawing/2014/main" id="{2CE3E86F-2625-8F41-9226-8C80BC52723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2771" name="Slide Number Placeholder 3">
            <a:extLst>
              <a:ext uri="{FF2B5EF4-FFF2-40B4-BE49-F238E27FC236}">
                <a16:creationId xmlns:a16="http://schemas.microsoft.com/office/drawing/2014/main" id="{CE96B346-DB0B-2348-B4FE-E984D8422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D0F6D9FC-3302-204A-B24B-AD8F36F2649A}" type="slidenum">
              <a:rPr lang="en-US" altLang="en-US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1607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3713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7964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8462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3582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8039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1F0DC-A9CD-0A40-8163-26B068089C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09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1F0DC-A9CD-0A40-8163-26B068089C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1F0DC-A9CD-0A40-8163-26B068089C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40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1F0DC-A9CD-0A40-8163-26B068089C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23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3591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1F0DC-A9CD-0A40-8163-26B068089C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45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679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82815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1F0DC-A9CD-0A40-8163-26B068089C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525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536C0-B205-C648-B950-00099B3416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53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1F0DC-A9CD-0A40-8163-26B068089C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90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536C0-B205-C648-B950-00099B3416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057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536C0-B205-C648-B950-00099B3416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1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536C0-B205-C648-B950-00099B3416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508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536C0-B205-C648-B950-00099B3416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71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8689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536C0-B205-C648-B950-00099B3416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59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2AF1BC-215A-7C4C-9B84-9B5364D14E8A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8348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34932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07679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93566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82456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5324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719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6168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6140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8173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5734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15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0300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424203-36F3-5D48-93B3-E40D336F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49A1ED73-2F58-324E-91B5-4ACF277645DD}" type="datetimeFigureOut">
              <a:rPr lang="en-US" altLang="en-US"/>
              <a:pPr>
                <a:defRPr/>
              </a:pPr>
              <a:t>10/18/23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5A7670-3648-BC40-ADC9-6930B81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8FC1A-711D-0D46-9BCA-383780398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2B61A99C-14C8-594D-9D6A-D738B84A58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767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8D71B-C8AC-F54B-8959-0EF111ACB2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E0CDC0BF-8BF1-5843-9E76-6E633226C487}" type="datetimeFigureOut">
              <a:rPr lang="en-US" altLang="en-US"/>
              <a:pPr>
                <a:defRPr/>
              </a:pPr>
              <a:t>10/18/23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EB1C0-650D-FA4F-A341-73BB7D8B5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BEB89-04EB-3549-9E1E-6B2C7902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26910A9A-DE29-8F4D-9B0B-EE4BD7396AF8}" type="slidenum">
              <a:rPr lang="en-US" altLang="en-US"/>
              <a:pPr>
                <a:defRPr/>
              </a:pPr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921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CF6097-8ACF-8649-A66A-F29EEDDAB0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752535BC-949D-D543-AB93-3315CC757D32}" type="datetimeFigureOut">
              <a:rPr lang="en-US" altLang="en-US"/>
              <a:pPr>
                <a:defRPr/>
              </a:pPr>
              <a:t>10/18/23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C8333-9B0D-FF4E-9BA8-3149A457E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4C205-941E-964C-80F2-4D845DC69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B402657E-7D8B-904E-B73B-B889BAB37B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6423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8D3B1-786C-B34F-BF5E-67FA63227C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57636DC7-08E8-D542-87C9-C0A11F9631A4}" type="datetimeFigureOut">
              <a:rPr lang="en-US" altLang="en-US"/>
              <a:pPr>
                <a:defRPr/>
              </a:pPr>
              <a:t>10/18/23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3B9DB-A1DB-564F-A37F-32023024E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D0E2A-E091-1446-8883-35D2948A1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D783EC30-2678-B549-B661-A5C9DD8754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2404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8D778-BC41-7247-97DC-445C3D664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4F7D72AB-C72B-FC42-AD85-5E8BC6ABDAC1}" type="datetimeFigureOut">
              <a:rPr lang="en-US" altLang="en-US"/>
              <a:pPr>
                <a:defRPr/>
              </a:pPr>
              <a:t>10/18/23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14885-7814-D641-92C6-15F07520C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17021-A831-694E-A92D-3FF7E2C29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EC3ABFBE-5C42-EE43-BE8A-E8332DB79BB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9394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364237-53BF-4C44-8573-06EEB9D4BB3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BA7AA60C-4C3C-CA4D-99A1-F5AE14CFD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05B067-6832-8B41-8FF8-B08946B362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1733550"/>
            <a:ext cx="914400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en-US" sz="3200" b="1" i="0" baseline="0" dirty="0">
                <a:solidFill>
                  <a:schemeClr val="bg1"/>
                </a:solidFill>
              </a:rPr>
              <a:t>Section Title Section Title </a:t>
            </a:r>
            <a:endParaRPr lang="en-US" altLang="en-US" b="1" i="0" baseline="0" dirty="0">
              <a:solidFill>
                <a:schemeClr val="bg1"/>
              </a:solidFill>
            </a:endParaRPr>
          </a:p>
          <a:p>
            <a:pPr algn="ctr" eaLnBrk="1" hangingPunct="1">
              <a:defRPr/>
            </a:pPr>
            <a:r>
              <a:rPr lang="en-US" altLang="en-US" b="1" i="0" baseline="0" dirty="0">
                <a:solidFill>
                  <a:schemeClr val="bg1"/>
                </a:solidFill>
              </a:rPr>
              <a:t>Section Subtitle Section Subtitle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A7115-F5EA-6A4C-88E4-EE99A649CE3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defRPr/>
            </a:pPr>
            <a:fld id="{025C6E99-FC12-6A41-98DD-1C486AC4BA59}" type="slidenum">
              <a:rPr lang="en-US" altLang="en-US" sz="1200" b="1" smtClean="0">
                <a:solidFill>
                  <a:schemeClr val="bg1"/>
                </a:solidFill>
              </a:rPr>
              <a:pPr eaLnBrk="1" hangingPunct="1">
                <a:lnSpc>
                  <a:spcPts val="2400"/>
                </a:lnSpc>
                <a:defRPr/>
              </a:pPr>
              <a:t>‹#›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</a:rPr>
              <a:t>RSIF</a:t>
            </a:r>
          </a:p>
        </p:txBody>
      </p:sp>
    </p:spTree>
    <p:extLst>
      <p:ext uri="{BB962C8B-B14F-4D97-AF65-F5344CB8AC3E}">
        <p14:creationId xmlns:p14="http://schemas.microsoft.com/office/powerpoint/2010/main" val="990138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16x9_BG-02.jpg">
            <a:extLst>
              <a:ext uri="{FF2B5EF4-FFF2-40B4-BE49-F238E27FC236}">
                <a16:creationId xmlns:a16="http://schemas.microsoft.com/office/drawing/2014/main" id="{C98629AA-70FE-7C4A-A2A0-060A09FA2C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208930-DF6E-C343-8953-1E3CDE2D9FA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192A5E6D-295D-5345-A300-18E8494557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1E59EA-0ECD-0C41-82AC-FFA19C5BECB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4695825"/>
            <a:ext cx="91440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ts val="2400"/>
              </a:lnSpc>
              <a:defRPr/>
            </a:pPr>
            <a:r>
              <a:rPr lang="en-US" altLang="en-US" sz="12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1643542"/>
            <a:ext cx="8229600" cy="58477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200" i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1485900" y="2114550"/>
            <a:ext cx="6172200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</a:defRPr>
            </a:lvl1pPr>
            <a:lvl2pPr marL="457200" indent="0" algn="ctr">
              <a:buNone/>
              <a:defRPr sz="1800" i="1">
                <a:solidFill>
                  <a:srgbClr val="FFFFFF"/>
                </a:solidFill>
              </a:defRPr>
            </a:lvl2pPr>
            <a:lvl3pPr marL="914400" indent="0" algn="ctr">
              <a:buNone/>
              <a:defRPr sz="1800" i="1">
                <a:solidFill>
                  <a:srgbClr val="FFFFFF"/>
                </a:solidFill>
              </a:defRPr>
            </a:lvl3pPr>
            <a:lvl4pPr marL="1371600" indent="0" algn="ctr">
              <a:buNone/>
              <a:defRPr sz="1800" i="1">
                <a:solidFill>
                  <a:srgbClr val="FFFFFF"/>
                </a:solidFill>
              </a:defRPr>
            </a:lvl4pPr>
            <a:lvl5pPr marL="1828800" indent="0" algn="ctr">
              <a:buNone/>
              <a:defRPr sz="1800" i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1"/>
          </p:nvPr>
        </p:nvSpPr>
        <p:spPr>
          <a:xfrm>
            <a:off x="2743200" y="2669355"/>
            <a:ext cx="3657600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</a:defRPr>
            </a:lvl1pPr>
            <a:lvl2pPr marL="457200" indent="0" algn="ctr">
              <a:buNone/>
              <a:defRPr sz="1800" i="1">
                <a:solidFill>
                  <a:srgbClr val="FFFFFF"/>
                </a:solidFill>
              </a:defRPr>
            </a:lvl2pPr>
            <a:lvl3pPr marL="914400" indent="0" algn="ctr">
              <a:buNone/>
              <a:defRPr sz="1800" i="1">
                <a:solidFill>
                  <a:srgbClr val="FFFFFF"/>
                </a:solidFill>
              </a:defRPr>
            </a:lvl3pPr>
            <a:lvl4pPr marL="1371600" indent="0" algn="ctr">
              <a:buNone/>
              <a:defRPr sz="1800" i="1">
                <a:solidFill>
                  <a:srgbClr val="FFFFFF"/>
                </a:solidFill>
              </a:defRPr>
            </a:lvl4pPr>
            <a:lvl5pPr marL="1828800" indent="0" algn="ctr">
              <a:buNone/>
              <a:defRPr sz="1800" i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9653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3550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6172200" cy="46166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819150"/>
            <a:ext cx="3962400" cy="307777"/>
          </a:xfrm>
          <a:prstGeom prst="rect">
            <a:avLst/>
          </a:prstGeom>
        </p:spPr>
        <p:txBody>
          <a:bodyPr>
            <a:spAutoFit/>
          </a:bodyPr>
          <a:lstStyle>
            <a:lvl1pPr marL="0" indent="-13716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4143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6x9_BG-02.jpg">
            <a:extLst>
              <a:ext uri="{FF2B5EF4-FFF2-40B4-BE49-F238E27FC236}">
                <a16:creationId xmlns:a16="http://schemas.microsoft.com/office/drawing/2014/main" id="{9BD2B814-CEF8-9745-A790-E058BDDE0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37984A-5BE0-3A4A-99C7-C48609A4034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AEB6FB4E-9BB6-6C4A-A11A-B6A8BBA943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15181A57-2D3A-9544-9C65-7627C9B7D81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4695825"/>
            <a:ext cx="91440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ts val="2400"/>
              </a:lnSpc>
              <a:defRPr/>
            </a:pPr>
            <a:r>
              <a:rPr lang="en-US" altLang="en-US" sz="12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1643542"/>
            <a:ext cx="8229600" cy="58477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200" i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1485900" y="2114550"/>
            <a:ext cx="6172200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</a:defRPr>
            </a:lvl1pPr>
            <a:lvl2pPr marL="457200" indent="0" algn="ctr">
              <a:buNone/>
              <a:defRPr sz="1800" i="1">
                <a:solidFill>
                  <a:srgbClr val="FFFFFF"/>
                </a:solidFill>
              </a:defRPr>
            </a:lvl2pPr>
            <a:lvl3pPr marL="914400" indent="0" algn="ctr">
              <a:buNone/>
              <a:defRPr sz="1800" i="1">
                <a:solidFill>
                  <a:srgbClr val="FFFFFF"/>
                </a:solidFill>
              </a:defRPr>
            </a:lvl3pPr>
            <a:lvl4pPr marL="1371600" indent="0" algn="ctr">
              <a:buNone/>
              <a:defRPr sz="1800" i="1">
                <a:solidFill>
                  <a:srgbClr val="FFFFFF"/>
                </a:solidFill>
              </a:defRPr>
            </a:lvl4pPr>
            <a:lvl5pPr marL="1828800" indent="0" algn="ctr">
              <a:buNone/>
              <a:defRPr sz="1800" i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1"/>
          </p:nvPr>
        </p:nvSpPr>
        <p:spPr>
          <a:xfrm>
            <a:off x="2743200" y="2669355"/>
            <a:ext cx="3657600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</a:defRPr>
            </a:lvl1pPr>
            <a:lvl2pPr marL="457200" indent="0" algn="ctr">
              <a:buNone/>
              <a:defRPr sz="1800" i="1">
                <a:solidFill>
                  <a:srgbClr val="FFFFFF"/>
                </a:solidFill>
              </a:defRPr>
            </a:lvl2pPr>
            <a:lvl3pPr marL="914400" indent="0" algn="ctr">
              <a:buNone/>
              <a:defRPr sz="1800" i="1">
                <a:solidFill>
                  <a:srgbClr val="FFFFFF"/>
                </a:solidFill>
              </a:defRPr>
            </a:lvl3pPr>
            <a:lvl4pPr marL="1371600" indent="0" algn="ctr">
              <a:buNone/>
              <a:defRPr sz="1800" i="1">
                <a:solidFill>
                  <a:srgbClr val="FFFFFF"/>
                </a:solidFill>
              </a:defRPr>
            </a:lvl4pPr>
            <a:lvl5pPr marL="1828800" indent="0" algn="ctr">
              <a:buNone/>
              <a:defRPr sz="1800" i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5586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78D65-142C-544D-B0C6-164852DD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1A2CC1A9-2DCF-0344-B6F4-3B3DF1481DC3}" type="datetimeFigureOut">
              <a:rPr lang="en-US" altLang="en-US"/>
              <a:pPr>
                <a:defRPr/>
              </a:pPr>
              <a:t>10/18/23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4773E-579C-B842-9F8E-6C83BCC55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78DA6-8D6E-A94B-88E9-7FE4F58F9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9C413AB9-9847-1041-BA98-754A0D8B23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644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91B77-0F6E-DB4F-8213-3571309ACB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7877CE69-E758-B44E-BCFC-F8F51F88C5F0}" type="datetimeFigureOut">
              <a:rPr lang="en-US" altLang="en-US"/>
              <a:pPr>
                <a:defRPr/>
              </a:pPr>
              <a:t>10/18/23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0F1CC-5183-EB46-84B7-09F62A70E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33F2B-718B-7944-9153-496084710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85872FF7-D52B-2C4D-8DE1-4AA574D8C4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3593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C3796-466B-2D49-9994-69C3DD7E1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79CFC10E-2430-114E-90FE-F233DA3620ED}" type="datetime1">
              <a:rPr lang="en-US" altLang="en-US"/>
              <a:pPr>
                <a:defRPr/>
              </a:pPr>
              <a:t>10/18/23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C5EBA-5422-B34B-AB12-3CFD4265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D1A5E-D3ED-E649-91C4-97D19544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332CFDDF-70F6-AA45-AB0C-3551A298E8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0890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B15E7-D1A9-B942-9F31-5DEDFF190A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46981D2F-1BF6-1142-8CDD-9E6EE41BF7CF}" type="datetimeFigureOut">
              <a:rPr lang="en-US" altLang="en-US"/>
              <a:pPr>
                <a:defRPr/>
              </a:pPr>
              <a:t>10/18/23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2AA78-6812-E949-A28B-E986B2F0B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94485-990C-A947-8A7C-40DFFF475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600801BE-A2A5-F041-A35C-578035D8CE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1946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53DF2C-A6E1-B940-A2EE-09366BE6F1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F82CD02B-1601-C748-B682-F29CB6DAB837}" type="datetimeFigureOut">
              <a:rPr lang="en-US" altLang="en-US"/>
              <a:pPr>
                <a:defRPr/>
              </a:pPr>
              <a:t>10/18/23</a:t>
            </a:fld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BAB04E-2228-9043-828E-83F036F2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2EC86D-FD83-D846-8B43-5381CC5C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5F42A925-C71F-3A4E-8132-4793A59A7E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708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9965ED-983B-6D47-9E11-9A90BAADED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59FB2887-C520-3341-A283-34809B92C6F0}" type="datetimeFigureOut">
              <a:rPr lang="en-US" altLang="en-US"/>
              <a:pPr>
                <a:defRPr/>
              </a:pPr>
              <a:t>10/18/23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ED60B-30E8-C145-8BB7-873C2568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7EEBC1-0946-B143-AFBE-D60E4E2DD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FFC53BB9-488F-9046-9954-97EFE7742B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785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FB8-21F9-8549-AD7A-B0BC87D444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17411" name="Picture 7">
            <a:extLst>
              <a:ext uri="{FF2B5EF4-FFF2-40B4-BE49-F238E27FC236}">
                <a16:creationId xmlns:a16="http://schemas.microsoft.com/office/drawing/2014/main" id="{6A588F8F-48F0-0D45-AAD8-D7C51A767DA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8">
            <a:extLst>
              <a:ext uri="{FF2B5EF4-FFF2-40B4-BE49-F238E27FC236}">
                <a16:creationId xmlns:a16="http://schemas.microsoft.com/office/drawing/2014/main" id="{E5FEDC2D-10D4-4941-91E4-B317AA43732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defRPr/>
            </a:pPr>
            <a:fld id="{E6CFF230-4932-1F4D-98B7-73C19F6DC554}" type="slidenum">
              <a:rPr lang="en-US" altLang="en-US" sz="1200" b="1" smtClean="0">
                <a:solidFill>
                  <a:schemeClr val="bg1"/>
                </a:solidFill>
              </a:rPr>
              <a:pPr eaLnBrk="1" hangingPunct="1">
                <a:lnSpc>
                  <a:spcPts val="2400"/>
                </a:lnSpc>
                <a:defRPr/>
              </a:pPr>
              <a:t>‹#›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</a:rPr>
              <a:t>Transcending Disciplines, Transforming Lives, Educating Leaders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564" r:id="rId1"/>
    <p:sldLayoutId id="2147493565" r:id="rId2"/>
    <p:sldLayoutId id="2147493574" r:id="rId3"/>
    <p:sldLayoutId id="2147493575" r:id="rId4"/>
    <p:sldLayoutId id="2147493576" r:id="rId5"/>
    <p:sldLayoutId id="2147493577" r:id="rId6"/>
    <p:sldLayoutId id="2147493578" r:id="rId7"/>
    <p:sldLayoutId id="2147493579" r:id="rId8"/>
    <p:sldLayoutId id="2147493580" r:id="rId9"/>
    <p:sldLayoutId id="2147493581" r:id="rId10"/>
    <p:sldLayoutId id="2147493582" r:id="rId11"/>
    <p:sldLayoutId id="2147493583" r:id="rId12"/>
    <p:sldLayoutId id="2147493584" r:id="rId13"/>
    <p:sldLayoutId id="2147493585" r:id="rId14"/>
    <p:sldLayoutId id="2147493586" r:id="rId15"/>
    <p:sldLayoutId id="2147493566" r:id="rId16"/>
    <p:sldLayoutId id="2147493572" r:id="rId17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anose="020B0600070205080204" pitchFamily="34" charset="-128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penclipart.org/detail/194111/handshake-by-dear_theophilus-194111" TargetMode="Externa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8E4ED7-838D-3B41-B9F3-8A8937E32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31747" name="Picture 7">
            <a:extLst>
              <a:ext uri="{FF2B5EF4-FFF2-40B4-BE49-F238E27FC236}">
                <a16:creationId xmlns:a16="http://schemas.microsoft.com/office/drawing/2014/main" id="{4ED10302-8A79-6048-8CDB-8FDB5F642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Box 9">
            <a:extLst>
              <a:ext uri="{FF2B5EF4-FFF2-40B4-BE49-F238E27FC236}">
                <a16:creationId xmlns:a16="http://schemas.microsoft.com/office/drawing/2014/main" id="{A7B3DB77-25BC-8648-BC82-AD0DDD79F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4468" y="-47605"/>
            <a:ext cx="9328468" cy="406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Explainable ML - XML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Montserrat" pitchFamily="2" charset="77"/>
              </a:rPr>
              <a:t>Pierre </a:t>
            </a:r>
            <a:r>
              <a:rPr lang="en-US" altLang="en-US" sz="1800" dirty="0">
                <a:solidFill>
                  <a:schemeClr val="bg1"/>
                </a:solidFill>
                <a:latin typeface="Montserrat" pitchFamily="2" charset="77"/>
              </a:rPr>
              <a:t>Gentine – Columbia University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1749" name="TextBox 10">
            <a:extLst>
              <a:ext uri="{FF2B5EF4-FFF2-40B4-BE49-F238E27FC236}">
                <a16:creationId xmlns:a16="http://schemas.microsoft.com/office/drawing/2014/main" id="{16B00F16-FA4E-EC47-B0AE-C8B08FC63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91440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en-US" sz="1200" i="1" dirty="0">
                <a:solidFill>
                  <a:schemeClr val="bg1"/>
                </a:solidFill>
              </a:rPr>
              <a:t>TRANSCENDING DISCIPLINES, TRANSFORMING LIVES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BD51F-C8BA-C940-AEC6-DA7B4A1805E9}"/>
              </a:ext>
            </a:extLst>
          </p:cNvPr>
          <p:cNvSpPr/>
          <p:nvPr/>
        </p:nvSpPr>
        <p:spPr>
          <a:xfrm>
            <a:off x="76200" y="4324350"/>
            <a:ext cx="1143000" cy="47942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indent="137160" algn="ctr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6AF917-FB78-1B43-965D-8D2CCF933F47}"/>
              </a:ext>
            </a:extLst>
          </p:cNvPr>
          <p:cNvSpPr/>
          <p:nvPr/>
        </p:nvSpPr>
        <p:spPr>
          <a:xfrm>
            <a:off x="0" y="4171950"/>
            <a:ext cx="1371600" cy="68345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indent="137160" algn="ctr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D30859F-512B-CF45-B742-52891078491F}"/>
              </a:ext>
            </a:extLst>
          </p:cNvPr>
          <p:cNvSpPr/>
          <p:nvPr/>
        </p:nvSpPr>
        <p:spPr>
          <a:xfrm>
            <a:off x="1828800" y="5026025"/>
            <a:ext cx="914400" cy="914400"/>
          </a:xfrm>
          <a:prstGeom prst="roundRect">
            <a:avLst/>
          </a:prstGeom>
        </p:spPr>
        <p:txBody>
          <a:bodyPr wrap="square" rtlCol="0" anchor="ctr">
            <a:spAutoFit/>
          </a:bodyPr>
          <a:lstStyle/>
          <a:p>
            <a:pPr indent="137160" algn="ctr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DA12A0-4435-784D-8391-CEC8AD1DB092}"/>
              </a:ext>
            </a:extLst>
          </p:cNvPr>
          <p:cNvSpPr/>
          <p:nvPr/>
        </p:nvSpPr>
        <p:spPr>
          <a:xfrm>
            <a:off x="7772400" y="4115563"/>
            <a:ext cx="1371600" cy="68345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indent="137160" algn="ctr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8984B52-1A90-1843-8439-1A39056F6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452" y="967947"/>
            <a:ext cx="5529072" cy="368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2. Gradient/adjoint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10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Gradient/adjoint of output 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y</a:t>
            </a:r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 to inputs 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x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21416D-3B20-1648-AEBC-7E927F9FD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219" y="786672"/>
            <a:ext cx="1008261" cy="6119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E7A0DE-8209-FB4B-AC4B-BFF748BE4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886196"/>
            <a:ext cx="5865424" cy="147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91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2. Gradient/adjoint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11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Gradient/adjoint of output 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y</a:t>
            </a:r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 to inputs 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x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Once upon a time: 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backpropagation</a:t>
            </a:r>
            <a:br>
              <a:rPr lang="en-US" b="1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Chain’s rule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Same thing!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F127895A-4424-A944-93DA-17418A51A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76244"/>
            <a:ext cx="5905500" cy="189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1FB386-5AA3-7242-B59D-C9F85D9C5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184" y="840271"/>
            <a:ext cx="3116615" cy="7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78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2. Gradient/adjoint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12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Personal experience: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Non-linear so average over different samples</a:t>
            </a: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Use non-dimensional/normalized inputs (and ideally outputs)</a:t>
            </a: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Tends to work well for first cut – but can be noisy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89479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2. Gradient/adjoint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13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Personal experience: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Non-linear so average over different samples</a:t>
            </a: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Use non-dimensional/normalized inputs (and ideally outputs)</a:t>
            </a: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Tends to work well for first cut – but can be noisy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5358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Shapley Additive Explanations  (SHAP)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14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Inspired by Game theory.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B7384C-E229-3E81-AFB7-81B431FB84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6"/>
          <a:stretch/>
        </p:blipFill>
        <p:spPr>
          <a:xfrm>
            <a:off x="1027404" y="1129276"/>
            <a:ext cx="4800600" cy="32066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580D61-412B-5A24-B678-EAD6F6461732}"/>
              </a:ext>
            </a:extLst>
          </p:cNvPr>
          <p:cNvSpPr txBox="1"/>
          <p:nvPr/>
        </p:nvSpPr>
        <p:spPr>
          <a:xfrm>
            <a:off x="5959982" y="2517138"/>
            <a:ext cx="179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g </a:t>
            </a:r>
            <a:r>
              <a:rPr lang="en-US" dirty="0">
                <a:solidFill>
                  <a:schemeClr val="bg1"/>
                </a:solidFill>
              </a:rPr>
              <a:t>mimics </a:t>
            </a:r>
            <a:r>
              <a:rPr lang="en-US" i="1" dirty="0">
                <a:solidFill>
                  <a:schemeClr val="bg1"/>
                </a:solidFill>
              </a:rPr>
              <a:t>f</a:t>
            </a:r>
            <a:r>
              <a:rPr lang="en-US" dirty="0">
                <a:solidFill>
                  <a:schemeClr val="bg1"/>
                </a:solidFill>
              </a:rPr>
              <a:t> for a single prediction</a:t>
            </a:r>
          </a:p>
        </p:txBody>
      </p:sp>
    </p:spTree>
    <p:extLst>
      <p:ext uri="{BB962C8B-B14F-4D97-AF65-F5344CB8AC3E}">
        <p14:creationId xmlns:p14="http://schemas.microsoft.com/office/powerpoint/2010/main" val="3933029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Shapley Additive Explanations  (SHAP)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15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Inspired by 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Game theory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Lloyd Shapley (Nobel in Economics)</a:t>
            </a: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If we have a coalition </a:t>
            </a:r>
            <a:r>
              <a:rPr lang="en-US" i="1" dirty="0">
                <a:solidFill>
                  <a:schemeClr val="bg1"/>
                </a:solidFill>
                <a:latin typeface="Montserrat" pitchFamily="2" charset="77"/>
              </a:rPr>
              <a:t>C</a:t>
            </a:r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  that collaborates to produce a value </a:t>
            </a:r>
            <a:r>
              <a:rPr lang="en-US" i="1" dirty="0">
                <a:solidFill>
                  <a:schemeClr val="bg1"/>
                </a:solidFill>
                <a:latin typeface="Montserrat" pitchFamily="2" charset="77"/>
              </a:rPr>
              <a:t>V</a:t>
            </a: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How much did each individual member contribute to the final value?</a:t>
            </a: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63759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58A352-FACB-09A3-EC4E-92574A4F377F}"/>
              </a:ext>
            </a:extLst>
          </p:cNvPr>
          <p:cNvSpPr txBox="1"/>
          <p:nvPr/>
        </p:nvSpPr>
        <p:spPr>
          <a:xfrm>
            <a:off x="3043264" y="66037"/>
            <a:ext cx="310200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chemeClr val="bg1"/>
                </a:solidFill>
              </a:rPr>
              <a:t>Cooperative Game Theory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1DEEEF-E092-1B4D-A615-FF75CD831C48}"/>
              </a:ext>
            </a:extLst>
          </p:cNvPr>
          <p:cNvSpPr txBox="1"/>
          <p:nvPr/>
        </p:nvSpPr>
        <p:spPr>
          <a:xfrm>
            <a:off x="6400800" y="3943350"/>
            <a:ext cx="2548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NimbusRomNo9L"/>
              </a:rPr>
              <a:t>Rozemberczki</a:t>
            </a:r>
            <a:r>
              <a:rPr lang="en-US" dirty="0">
                <a:solidFill>
                  <a:schemeClr val="bg1"/>
                </a:solidFill>
                <a:latin typeface="NimbusRomNo9L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et al.,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8C6CBD-561A-9D64-B337-2DF7ACD16391}"/>
              </a:ext>
            </a:extLst>
          </p:cNvPr>
          <p:cNvSpPr txBox="1"/>
          <p:nvPr/>
        </p:nvSpPr>
        <p:spPr>
          <a:xfrm>
            <a:off x="317505" y="1083841"/>
            <a:ext cx="198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Cooperative game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4264AF43-FC69-BA29-6664-97FBC53DFED8}"/>
              </a:ext>
            </a:extLst>
          </p:cNvPr>
          <p:cNvSpPr/>
          <p:nvPr/>
        </p:nvSpPr>
        <p:spPr>
          <a:xfrm>
            <a:off x="2301606" y="888690"/>
            <a:ext cx="405874" cy="697223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33F5FB-EDFE-144A-AE03-DCCD949CF3B3}"/>
              </a:ext>
            </a:extLst>
          </p:cNvPr>
          <p:cNvSpPr txBox="1"/>
          <p:nvPr/>
        </p:nvSpPr>
        <p:spPr>
          <a:xfrm>
            <a:off x="2862855" y="725952"/>
            <a:ext cx="4198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player set (coalition: subset of players)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28124-AF80-0272-6252-3E7EF9839FD1}"/>
              </a:ext>
            </a:extLst>
          </p:cNvPr>
          <p:cNvSpPr txBox="1"/>
          <p:nvPr/>
        </p:nvSpPr>
        <p:spPr>
          <a:xfrm>
            <a:off x="2862855" y="1379891"/>
            <a:ext cx="6049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characteristic function that defines the value of coalitions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63D84A-5A92-7A11-F273-13BC4AA76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328" y="1809751"/>
            <a:ext cx="5427140" cy="330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6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2AFCD6-0E43-C9B6-DC84-F61C385E0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793" y="2325697"/>
            <a:ext cx="6628580" cy="7830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DD0133-6E68-8614-6DD7-C58C7BD336E2}"/>
              </a:ext>
            </a:extLst>
          </p:cNvPr>
          <p:cNvSpPr txBox="1"/>
          <p:nvPr/>
        </p:nvSpPr>
        <p:spPr>
          <a:xfrm>
            <a:off x="533141" y="2544105"/>
            <a:ext cx="1532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Shapley value: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1DEEEF-E092-1B4D-A615-FF75CD831C48}"/>
              </a:ext>
            </a:extLst>
          </p:cNvPr>
          <p:cNvSpPr txBox="1"/>
          <p:nvPr/>
        </p:nvSpPr>
        <p:spPr>
          <a:xfrm>
            <a:off x="3837760" y="4456493"/>
            <a:ext cx="161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Aas</a:t>
            </a:r>
            <a:r>
              <a:rPr lang="en-US" dirty="0">
                <a:solidFill>
                  <a:schemeClr val="bg1"/>
                </a:solidFill>
              </a:rPr>
              <a:t> et al., 2017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733CEA-033A-390C-5F97-F4F4C263C1A1}"/>
              </a:ext>
            </a:extLst>
          </p:cNvPr>
          <p:cNvSpPr txBox="1"/>
          <p:nvPr/>
        </p:nvSpPr>
        <p:spPr>
          <a:xfrm>
            <a:off x="3020998" y="687007"/>
            <a:ext cx="310200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chemeClr val="bg1"/>
                </a:solidFill>
              </a:rPr>
              <a:t>Cooperative Game Theory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C0755C-7AC3-8763-63BE-D95B90A8B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619" y="1392651"/>
            <a:ext cx="1940141" cy="3527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55BCE6-3F4B-AAA0-D565-CC7AE73CA5B5}"/>
              </a:ext>
            </a:extLst>
          </p:cNvPr>
          <p:cNvSpPr txBox="1"/>
          <p:nvPr/>
        </p:nvSpPr>
        <p:spPr>
          <a:xfrm>
            <a:off x="793812" y="138310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Coalition: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C156E9-83EA-1C6A-4977-3E6C08B28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38" y="4982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 values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FDC0F6-1803-5F62-8896-3665C726B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3199611"/>
            <a:ext cx="4364052" cy="118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76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1200C5-DE32-6296-A30D-0E4650F41A39}"/>
              </a:ext>
            </a:extLst>
          </p:cNvPr>
          <p:cNvSpPr txBox="1"/>
          <p:nvPr/>
        </p:nvSpPr>
        <p:spPr>
          <a:xfrm>
            <a:off x="445950" y="3063986"/>
            <a:ext cx="38779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chemeClr val="bg1"/>
                </a:solidFill>
              </a:rPr>
              <a:t>SHAP</a:t>
            </a:r>
            <a:r>
              <a:rPr lang="en-US" sz="2100" dirty="0">
                <a:solidFill>
                  <a:schemeClr val="bg1"/>
                </a:solidFill>
              </a:rPr>
              <a:t>: </a:t>
            </a:r>
          </a:p>
          <a:p>
            <a:r>
              <a:rPr lang="en-US" sz="2100" b="1" dirty="0">
                <a:solidFill>
                  <a:schemeClr val="bg1"/>
                </a:solidFill>
              </a:rPr>
              <a:t>Sh</a:t>
            </a:r>
            <a:r>
              <a:rPr lang="en-US" sz="2100" dirty="0">
                <a:solidFill>
                  <a:schemeClr val="bg1"/>
                </a:solidFill>
              </a:rPr>
              <a:t>apley </a:t>
            </a:r>
            <a:r>
              <a:rPr lang="en-US" sz="2100" b="1" dirty="0">
                <a:solidFill>
                  <a:schemeClr val="bg1"/>
                </a:solidFill>
              </a:rPr>
              <a:t>A</a:t>
            </a:r>
            <a:r>
              <a:rPr lang="en-US" sz="2100" dirty="0">
                <a:solidFill>
                  <a:schemeClr val="bg1"/>
                </a:solidFill>
              </a:rPr>
              <a:t>ddictive Ex</a:t>
            </a:r>
            <a:r>
              <a:rPr lang="en-US" sz="2100" b="1" dirty="0">
                <a:solidFill>
                  <a:schemeClr val="bg1"/>
                </a:solidFill>
              </a:rPr>
              <a:t>p</a:t>
            </a:r>
            <a:r>
              <a:rPr lang="en-US" sz="2100" dirty="0">
                <a:solidFill>
                  <a:schemeClr val="bg1"/>
                </a:solidFill>
              </a:rPr>
              <a:t>lanations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F91CD4-1862-73AC-B962-682BA13B5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837" y="2377142"/>
            <a:ext cx="4375547" cy="20761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46C9BB-5CA2-2B48-3190-BDB7C0D34A75}"/>
              </a:ext>
            </a:extLst>
          </p:cNvPr>
          <p:cNvSpPr txBox="1"/>
          <p:nvPr/>
        </p:nvSpPr>
        <p:spPr>
          <a:xfrm>
            <a:off x="4628366" y="2037263"/>
            <a:ext cx="1598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Scott Lundberg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1B1F18-2A1D-80BD-8B5A-7E96335D15A8}"/>
              </a:ext>
            </a:extLst>
          </p:cNvPr>
          <p:cNvSpPr txBox="1"/>
          <p:nvPr/>
        </p:nvSpPr>
        <p:spPr>
          <a:xfrm>
            <a:off x="7315200" y="205766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Su</a:t>
            </a:r>
            <a:r>
              <a:rPr lang="en-US" dirty="0">
                <a:solidFill>
                  <a:schemeClr val="bg1"/>
                </a:solidFill>
              </a:rPr>
              <a:t>-In Lee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BFEAA-94FA-7D01-434D-39B470645B4B}"/>
              </a:ext>
            </a:extLst>
          </p:cNvPr>
          <p:cNvSpPr txBox="1"/>
          <p:nvPr/>
        </p:nvSpPr>
        <p:spPr>
          <a:xfrm>
            <a:off x="984944" y="540154"/>
            <a:ext cx="71741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" panose="020F0502020204030204" pitchFamily="34" charset="0"/>
              </a:rPr>
              <a:t>Shapley value</a:t>
            </a:r>
            <a:r>
              <a:rPr lang="en-US" dirty="0">
                <a:solidFill>
                  <a:schemeClr val="bg1"/>
                </a:solidFill>
                <a:latin typeface="Roboto" panose="020F0502020204030204" pitchFamily="34" charset="0"/>
              </a:rPr>
              <a:t>: is the mean marginal contribution of each feature value across all possible values in the feature space.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EBA7B4-F75B-ADAD-E37F-ACEC2E404199}"/>
              </a:ext>
            </a:extLst>
          </p:cNvPr>
          <p:cNvSpPr txBox="1"/>
          <p:nvPr/>
        </p:nvSpPr>
        <p:spPr>
          <a:xfrm>
            <a:off x="3012656" y="4410966"/>
            <a:ext cx="64008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i="1" dirty="0">
                <a:solidFill>
                  <a:schemeClr val="bg1"/>
                </a:solidFill>
              </a:rPr>
              <a:t>A Unified Approach of Interpreting Model Predictions. </a:t>
            </a:r>
            <a:r>
              <a:rPr lang="en-US" sz="1500" dirty="0">
                <a:solidFill>
                  <a:schemeClr val="bg1"/>
                </a:solidFill>
              </a:rPr>
              <a:t>Lundberg &amp; Lee, 2017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09FCC8-61B8-A6D9-9022-F4D2E47DB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38" y="4982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 values</a:t>
            </a:r>
          </a:p>
        </p:txBody>
      </p:sp>
      <p:pic>
        <p:nvPicPr>
          <p:cNvPr id="7" name="Picture 6" descr="A hands shaking with a black background&#10;&#10;Description automatically generated">
            <a:extLst>
              <a:ext uri="{FF2B5EF4-FFF2-40B4-BE49-F238E27FC236}">
                <a16:creationId xmlns:a16="http://schemas.microsoft.com/office/drawing/2014/main" id="{A3CA5B6D-D2B7-898F-7E6E-8101326B1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93240" y="1298258"/>
            <a:ext cx="1598194" cy="6724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1EC826-11FC-C3F2-43CD-944FB0F178A6}"/>
              </a:ext>
            </a:extLst>
          </p:cNvPr>
          <p:cNvSpPr txBox="1"/>
          <p:nvPr/>
        </p:nvSpPr>
        <p:spPr>
          <a:xfrm>
            <a:off x="1981200" y="1316817"/>
            <a:ext cx="22306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chemeClr val="bg1"/>
                </a:solidFill>
                <a:effectLst/>
              </a:rPr>
              <a:t>Shapley value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E25CBE-5A0F-6BBB-068B-CEB60B88124F}"/>
              </a:ext>
            </a:extLst>
          </p:cNvPr>
          <p:cNvSpPr txBox="1"/>
          <p:nvPr/>
        </p:nvSpPr>
        <p:spPr>
          <a:xfrm>
            <a:off x="5656423" y="1302440"/>
            <a:ext cx="3505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chemeClr val="bg1"/>
                </a:solidFill>
                <a:effectLst/>
              </a:rPr>
              <a:t>Machine learning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152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B37226-C86B-E3AC-7A7E-6AE3FEB7A8E7}"/>
                  </a:ext>
                </a:extLst>
              </p:cNvPr>
              <p:cNvSpPr txBox="1"/>
              <p:nvPr/>
            </p:nvSpPr>
            <p:spPr>
              <a:xfrm>
                <a:off x="1980451" y="394313"/>
                <a:ext cx="633308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>
                    <a:solidFill>
                      <a:schemeClr val="bg1"/>
                    </a:solidFill>
                  </a:rPr>
                  <a:t>Shapley value – machine learning(model-agnostic 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B37226-C86B-E3AC-7A7E-6AE3FEB7A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451" y="394313"/>
                <a:ext cx="6333080" cy="415498"/>
              </a:xfrm>
              <a:prstGeom prst="rect">
                <a:avLst/>
              </a:prstGeom>
              <a:blipFill>
                <a:blip r:embed="rId3"/>
                <a:stretch>
                  <a:fillRect l="-1202" t="-9091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BB4FD94-738B-3E23-17DB-D3934E0FC51F}"/>
              </a:ext>
            </a:extLst>
          </p:cNvPr>
          <p:cNvSpPr txBox="1"/>
          <p:nvPr/>
        </p:nvSpPr>
        <p:spPr>
          <a:xfrm>
            <a:off x="578645" y="966476"/>
            <a:ext cx="2084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Local explanation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18435C-D1E6-AD1C-87E4-4A64DD097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648" y="745429"/>
            <a:ext cx="2400300" cy="1019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001E66-6507-3759-0ECE-89A21DC7A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576" y="1081892"/>
            <a:ext cx="900246" cy="392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750742-A000-0A4A-78F2-B5074F65B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611" y="2143125"/>
            <a:ext cx="1476375" cy="428625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376272F5-989D-9E23-615D-435F8E290C68}"/>
              </a:ext>
            </a:extLst>
          </p:cNvPr>
          <p:cNvSpPr/>
          <p:nvPr/>
        </p:nvSpPr>
        <p:spPr>
          <a:xfrm>
            <a:off x="3982642" y="1687094"/>
            <a:ext cx="207168" cy="4286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A4F2BB-B3DC-A72A-5149-B757F6E1E9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13" y="2950271"/>
            <a:ext cx="6628580" cy="7830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A7B683-D42E-F508-2031-C68FE41C9D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4115" y="3992490"/>
            <a:ext cx="2557053" cy="5031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769105A-600F-A88F-2F7F-34F8C667CF30}"/>
              </a:ext>
            </a:extLst>
          </p:cNvPr>
          <p:cNvSpPr txBox="1"/>
          <p:nvPr/>
        </p:nvSpPr>
        <p:spPr>
          <a:xfrm>
            <a:off x="5507994" y="4070946"/>
            <a:ext cx="2579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(Lundberg and Lee, 2017)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7618D6-3B70-F3BC-5A54-CB28C63C0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38" y="4982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 values</a:t>
            </a:r>
          </a:p>
        </p:txBody>
      </p:sp>
    </p:spTree>
    <p:extLst>
      <p:ext uri="{BB962C8B-B14F-4D97-AF65-F5344CB8AC3E}">
        <p14:creationId xmlns:p14="http://schemas.microsoft.com/office/powerpoint/2010/main" val="129160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The problem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2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38488-5E3D-6F41-9E2B-E50CD85EFDAE}"/>
              </a:ext>
            </a:extLst>
          </p:cNvPr>
          <p:cNvSpPr txBox="1"/>
          <p:nvPr/>
        </p:nvSpPr>
        <p:spPr>
          <a:xfrm>
            <a:off x="0" y="520919"/>
            <a:ext cx="914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Major advances with the deep learning</a:t>
            </a:r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A8A78C-CD9D-8148-93DE-D48518ABE95B}"/>
              </a:ext>
            </a:extLst>
          </p:cNvPr>
          <p:cNvSpPr txBox="1"/>
          <p:nvPr/>
        </p:nvSpPr>
        <p:spPr>
          <a:xfrm>
            <a:off x="6059929" y="2424356"/>
            <a:ext cx="8483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Precipitation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A95136-F527-3E42-A8A3-2EB47EFA869C}"/>
              </a:ext>
            </a:extLst>
          </p:cNvPr>
          <p:cNvSpPr txBox="1"/>
          <p:nvPr/>
        </p:nvSpPr>
        <p:spPr>
          <a:xfrm>
            <a:off x="3076608" y="4391558"/>
            <a:ext cx="3415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Many (many) weights </a:t>
            </a:r>
            <a:r>
              <a:rPr lang="en-US" dirty="0">
                <a:solidFill>
                  <a:schemeClr val="bg1"/>
                </a:solidFill>
                <a:latin typeface="Montserrat" pitchFamily="2" charset="77"/>
                <a:sym typeface="Wingdings" pitchFamily="2" charset="2"/>
              </a:rPr>
              <a:t></a:t>
            </a:r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 black box</a:t>
            </a: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6A7A193C-E8C6-FB40-ADF5-AC89ADDAA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475" y="876671"/>
            <a:ext cx="5535049" cy="339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4920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4D0E1A-CA3D-C166-6FE9-53F35E158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01" y="799937"/>
            <a:ext cx="2557053" cy="5031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035C2F-BC00-833E-C436-C83CE9361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763" y="2152126"/>
            <a:ext cx="5325666" cy="10651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1F2685-BDC0-64F7-1C37-798E6E3E1214}"/>
                  </a:ext>
                </a:extLst>
              </p:cNvPr>
              <p:cNvSpPr txBox="1"/>
              <p:nvPr/>
            </p:nvSpPr>
            <p:spPr>
              <a:xfrm>
                <a:off x="1471727" y="1579416"/>
                <a:ext cx="2539606" cy="3699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the complement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1F2685-BDC0-64F7-1C37-798E6E3E1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727" y="1579416"/>
                <a:ext cx="2539606" cy="369909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793602C-234D-5A96-16B6-A4A5983F6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430" y="3625944"/>
            <a:ext cx="1783670" cy="346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B748D-62F8-DF62-D513-3937E76AA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920" y="3600076"/>
            <a:ext cx="807336" cy="3985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F3595C-14E0-C41C-EC3E-5CFE89D594E0}"/>
              </a:ext>
            </a:extLst>
          </p:cNvPr>
          <p:cNvSpPr txBox="1"/>
          <p:nvPr/>
        </p:nvSpPr>
        <p:spPr>
          <a:xfrm>
            <a:off x="3958850" y="3587731"/>
            <a:ext cx="342254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(SHAP, Lundberg &amp; Lee, 2017)</a:t>
            </a:r>
          </a:p>
        </p:txBody>
      </p:sp>
      <p:sp>
        <p:nvSpPr>
          <p:cNvPr id="9" name="Equal 8">
            <a:extLst>
              <a:ext uri="{FF2B5EF4-FFF2-40B4-BE49-F238E27FC236}">
                <a16:creationId xmlns:a16="http://schemas.microsoft.com/office/drawing/2014/main" id="{1D20D5F2-2808-5C50-9571-9ED2137FF49A}"/>
              </a:ext>
            </a:extLst>
          </p:cNvPr>
          <p:cNvSpPr/>
          <p:nvPr/>
        </p:nvSpPr>
        <p:spPr>
          <a:xfrm>
            <a:off x="2486100" y="3563611"/>
            <a:ext cx="646417" cy="471488"/>
          </a:xfrm>
          <a:prstGeom prst="math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9752B0-F9D7-A69C-5688-FD2AD1C9A2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72" y="4429691"/>
            <a:ext cx="3638550" cy="3238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542718-2F5C-5FEA-AE58-1B139212AD66}"/>
              </a:ext>
            </a:extLst>
          </p:cNvPr>
          <p:cNvSpPr txBox="1"/>
          <p:nvPr/>
        </p:nvSpPr>
        <p:spPr>
          <a:xfrm>
            <a:off x="4334742" y="4395409"/>
            <a:ext cx="48880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(Causal Shapley values, </a:t>
            </a:r>
            <a:r>
              <a:rPr lang="en-US" sz="2100" dirty="0" err="1">
                <a:solidFill>
                  <a:schemeClr val="bg1"/>
                </a:solidFill>
              </a:rPr>
              <a:t>Heskes</a:t>
            </a:r>
            <a:r>
              <a:rPr lang="en-US" sz="2100" dirty="0">
                <a:solidFill>
                  <a:schemeClr val="bg1"/>
                </a:solidFill>
              </a:rPr>
              <a:t> et al., 2020)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6121ED-872F-76AB-0310-5CC5C74A0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38" y="4982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 values</a:t>
            </a:r>
          </a:p>
        </p:txBody>
      </p:sp>
    </p:spTree>
    <p:extLst>
      <p:ext uri="{BB962C8B-B14F-4D97-AF65-F5344CB8AC3E}">
        <p14:creationId xmlns:p14="http://schemas.microsoft.com/office/powerpoint/2010/main" val="120682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21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Marginal contribution of member A</a:t>
            </a:r>
            <a:br>
              <a:rPr lang="en-US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Coalition: subset of features (players)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E434B-2087-A14A-FB62-9CCD8AE83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098612"/>
            <a:ext cx="6172200" cy="364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88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22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Marginal contribution of member A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97387-4EEB-7FD2-E5B7-15BA578D4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50" y="924650"/>
            <a:ext cx="6591300" cy="379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27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CBC0FE-C8B0-DD70-06A3-6D217999440C}"/>
              </a:ext>
            </a:extLst>
          </p:cNvPr>
          <p:cNvSpPr txBox="1"/>
          <p:nvPr/>
        </p:nvSpPr>
        <p:spPr>
          <a:xfrm>
            <a:off x="458794" y="436193"/>
            <a:ext cx="3590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Machine learning (model-agnostic):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E0A8B6-32F0-6B88-B0F1-5DB1A1538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424" y="384773"/>
            <a:ext cx="785653" cy="4924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71DA3E-74CB-719B-6AEF-004E9B6E8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076" y="1902340"/>
            <a:ext cx="1562100" cy="1571625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06636131-FC03-4297-7864-AED08969479B}"/>
              </a:ext>
            </a:extLst>
          </p:cNvPr>
          <p:cNvSpPr/>
          <p:nvPr/>
        </p:nvSpPr>
        <p:spPr>
          <a:xfrm>
            <a:off x="2988585" y="2521745"/>
            <a:ext cx="753318" cy="33281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2849A2-7907-BF3A-2B08-0F4FEADADA47}"/>
              </a:ext>
            </a:extLst>
          </p:cNvPr>
          <p:cNvSpPr txBox="1"/>
          <p:nvPr/>
        </p:nvSpPr>
        <p:spPr>
          <a:xfrm>
            <a:off x="1862174" y="1614782"/>
            <a:ext cx="829201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RAD</a:t>
            </a:r>
          </a:p>
          <a:p>
            <a:r>
              <a:rPr lang="en-US" sz="2700" dirty="0">
                <a:solidFill>
                  <a:schemeClr val="bg1"/>
                </a:solidFill>
              </a:rPr>
              <a:t>TA</a:t>
            </a:r>
          </a:p>
          <a:p>
            <a:r>
              <a:rPr lang="en-US" sz="2700" dirty="0">
                <a:solidFill>
                  <a:schemeClr val="bg1"/>
                </a:solidFill>
              </a:rPr>
              <a:t>VPD</a:t>
            </a:r>
          </a:p>
          <a:p>
            <a:r>
              <a:rPr lang="en-US" sz="2700" dirty="0">
                <a:solidFill>
                  <a:schemeClr val="bg1"/>
                </a:solidFill>
              </a:rPr>
              <a:t>SWC</a:t>
            </a:r>
          </a:p>
          <a:p>
            <a:r>
              <a:rPr lang="en-US" sz="2700" dirty="0">
                <a:solidFill>
                  <a:schemeClr val="bg1"/>
                </a:solidFill>
              </a:rPr>
              <a:t>CO2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6AD0860-0ED5-7C85-5509-A01AE8D3F21C}"/>
              </a:ext>
            </a:extLst>
          </p:cNvPr>
          <p:cNvSpPr/>
          <p:nvPr/>
        </p:nvSpPr>
        <p:spPr>
          <a:xfrm>
            <a:off x="5588349" y="2521745"/>
            <a:ext cx="753318" cy="33281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7A0EDD-0B60-45DD-068D-5315CC674E64}"/>
              </a:ext>
            </a:extLst>
          </p:cNvPr>
          <p:cNvSpPr txBox="1"/>
          <p:nvPr/>
        </p:nvSpPr>
        <p:spPr>
          <a:xfrm>
            <a:off x="6580674" y="2445778"/>
            <a:ext cx="75533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NEP</a:t>
            </a:r>
          </a:p>
        </p:txBody>
      </p:sp>
    </p:spTree>
    <p:extLst>
      <p:ext uri="{BB962C8B-B14F-4D97-AF65-F5344CB8AC3E}">
        <p14:creationId xmlns:p14="http://schemas.microsoft.com/office/powerpoint/2010/main" val="1632389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42D649-1DF4-08EA-248D-0FD63225B73A}"/>
              </a:ext>
            </a:extLst>
          </p:cNvPr>
          <p:cNvSpPr txBox="1"/>
          <p:nvPr/>
        </p:nvSpPr>
        <p:spPr>
          <a:xfrm>
            <a:off x="541554" y="3306491"/>
            <a:ext cx="2844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Decomposing prediction: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E7B1D1-BBA7-79E2-B3AE-EA07DE44A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098" y="2894774"/>
            <a:ext cx="2754761" cy="1169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6855E9-3267-1D3F-7DE6-22F071A0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925" y="4343434"/>
            <a:ext cx="1476375" cy="428625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C51C8E13-F10B-0372-8B93-36B25B8D60F0}"/>
              </a:ext>
            </a:extLst>
          </p:cNvPr>
          <p:cNvSpPr/>
          <p:nvPr/>
        </p:nvSpPr>
        <p:spPr>
          <a:xfrm>
            <a:off x="4414112" y="3850142"/>
            <a:ext cx="207168" cy="4286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E93CE8-D858-496D-9EFE-7701EE448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019" y="139168"/>
            <a:ext cx="508893" cy="532562"/>
          </a:xfrm>
          <a:prstGeom prst="rect">
            <a:avLst/>
          </a:prstGeom>
        </p:spPr>
      </p:pic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054E813C-4D38-E1E3-038F-EAF15A5C1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698504"/>
              </p:ext>
            </p:extLst>
          </p:nvPr>
        </p:nvGraphicFramePr>
        <p:xfrm>
          <a:off x="1766535" y="233999"/>
          <a:ext cx="6096000" cy="34290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3211014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2099443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19419011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4378404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77994728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r>
                        <a:rPr lang="en-US" sz="1800" dirty="0"/>
                        <a:t>RAD = 408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TA = 19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VPD = 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SWC = 46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CO2 = 372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16000389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BED1BBF7-4BB0-5BCE-ACFA-C8B0A495C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3053" y="1004711"/>
            <a:ext cx="1562100" cy="1571625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D629D8A5-E49A-80DA-CC70-9DBE91FE73A0}"/>
              </a:ext>
            </a:extLst>
          </p:cNvPr>
          <p:cNvSpPr/>
          <p:nvPr/>
        </p:nvSpPr>
        <p:spPr>
          <a:xfrm rot="5400000">
            <a:off x="4417823" y="685628"/>
            <a:ext cx="532562" cy="33281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2F6E851-0FD9-1E8B-2F8D-89FCBA691326}"/>
              </a:ext>
            </a:extLst>
          </p:cNvPr>
          <p:cNvSpPr/>
          <p:nvPr/>
        </p:nvSpPr>
        <p:spPr>
          <a:xfrm>
            <a:off x="5379288" y="1637118"/>
            <a:ext cx="532562" cy="33281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1AB491-0352-3C5C-D26B-8E9FEA75296D}"/>
              </a:ext>
            </a:extLst>
          </p:cNvPr>
          <p:cNvSpPr txBox="1"/>
          <p:nvPr/>
        </p:nvSpPr>
        <p:spPr>
          <a:xfrm>
            <a:off x="6102782" y="1548149"/>
            <a:ext cx="189485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>
                <a:solidFill>
                  <a:schemeClr val="bg1"/>
                </a:solidFill>
              </a:rPr>
              <a:t>NEP*= 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3775C5-E2E9-C3E9-F25E-F87BC6ACE5C6}"/>
              </a:ext>
            </a:extLst>
          </p:cNvPr>
          <p:cNvSpPr txBox="1"/>
          <p:nvPr/>
        </p:nvSpPr>
        <p:spPr>
          <a:xfrm>
            <a:off x="5258264" y="4329706"/>
            <a:ext cx="457368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>
                <a:solidFill>
                  <a:schemeClr val="bg1"/>
                </a:solidFill>
              </a:rPr>
              <a:t>20</a:t>
            </a:r>
            <a:endParaRPr lang="en-US"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00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882F73-263C-E5B3-B5F3-1F6F126C82CB}"/>
              </a:ext>
            </a:extLst>
          </p:cNvPr>
          <p:cNvSpPr txBox="1"/>
          <p:nvPr/>
        </p:nvSpPr>
        <p:spPr>
          <a:xfrm>
            <a:off x="47302" y="1410953"/>
            <a:ext cx="26981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E(GPP) = 20, GPP* = 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A4A2C9-484F-7B31-A01A-676AAFACF775}"/>
              </a:ext>
            </a:extLst>
          </p:cNvPr>
          <p:cNvSpPr txBox="1"/>
          <p:nvPr/>
        </p:nvSpPr>
        <p:spPr>
          <a:xfrm>
            <a:off x="3708276" y="1239053"/>
            <a:ext cx="61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SWC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92EBB801-9CBB-543A-E2F3-C0E88CA0D7C7}"/>
              </a:ext>
            </a:extLst>
          </p:cNvPr>
          <p:cNvSpPr/>
          <p:nvPr/>
        </p:nvSpPr>
        <p:spPr>
          <a:xfrm>
            <a:off x="6571507" y="1239052"/>
            <a:ext cx="986300" cy="44021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+4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7CA542-65CA-B21A-339E-18AFB5FD9E59}"/>
              </a:ext>
            </a:extLst>
          </p:cNvPr>
          <p:cNvSpPr txBox="1"/>
          <p:nvPr/>
        </p:nvSpPr>
        <p:spPr>
          <a:xfrm>
            <a:off x="6287342" y="595967"/>
            <a:ext cx="568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0D2586-6329-54B1-9E53-E377D9508B56}"/>
              </a:ext>
            </a:extLst>
          </p:cNvPr>
          <p:cNvCxnSpPr>
            <a:cxnSpLocks/>
          </p:cNvCxnSpPr>
          <p:nvPr/>
        </p:nvCxnSpPr>
        <p:spPr>
          <a:xfrm flipH="1">
            <a:off x="6430966" y="1067720"/>
            <a:ext cx="37884" cy="3511337"/>
          </a:xfrm>
          <a:prstGeom prst="line">
            <a:avLst/>
          </a:prstGeom>
          <a:ln w="381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C06228-6F2E-0F18-0C9D-7FDEEFCB1AB2}"/>
              </a:ext>
            </a:extLst>
          </p:cNvPr>
          <p:cNvSpPr txBox="1"/>
          <p:nvPr/>
        </p:nvSpPr>
        <p:spPr>
          <a:xfrm>
            <a:off x="3727223" y="1714389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VPD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DB416FD-C6A9-3BBA-16A2-5C814291CAFE}"/>
              </a:ext>
            </a:extLst>
          </p:cNvPr>
          <p:cNvSpPr/>
          <p:nvPr/>
        </p:nvSpPr>
        <p:spPr>
          <a:xfrm>
            <a:off x="7505290" y="1667409"/>
            <a:ext cx="1424828" cy="44021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+6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F2A2D9-06FF-65FF-0AFC-01BA1EFB9471}"/>
              </a:ext>
            </a:extLst>
          </p:cNvPr>
          <p:cNvSpPr txBox="1"/>
          <p:nvPr/>
        </p:nvSpPr>
        <p:spPr>
          <a:xfrm>
            <a:off x="3703795" y="2189002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RAD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1A8C3AD1-2A20-3417-EEF6-7AF5C212EC82}"/>
              </a:ext>
            </a:extLst>
          </p:cNvPr>
          <p:cNvSpPr/>
          <p:nvPr/>
        </p:nvSpPr>
        <p:spPr>
          <a:xfrm>
            <a:off x="6677836" y="2142745"/>
            <a:ext cx="2252903" cy="440210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-9</a:t>
            </a:r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31C50A0D-DD29-01CF-38AB-D5E712CC350C}"/>
              </a:ext>
            </a:extLst>
          </p:cNvPr>
          <p:cNvSpPr/>
          <p:nvPr/>
        </p:nvSpPr>
        <p:spPr>
          <a:xfrm>
            <a:off x="5454784" y="2616634"/>
            <a:ext cx="1223052" cy="440210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-4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CA7CE0-BC68-39E9-F32B-0D7B1432620D}"/>
              </a:ext>
            </a:extLst>
          </p:cNvPr>
          <p:cNvSpPr txBox="1"/>
          <p:nvPr/>
        </p:nvSpPr>
        <p:spPr>
          <a:xfrm>
            <a:off x="3703795" y="2663615"/>
            <a:ext cx="522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Tair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0B9246-2095-2860-CDDB-99E2AB3E4188}"/>
              </a:ext>
            </a:extLst>
          </p:cNvPr>
          <p:cNvSpPr txBox="1"/>
          <p:nvPr/>
        </p:nvSpPr>
        <p:spPr>
          <a:xfrm>
            <a:off x="3703794" y="3138227"/>
            <a:ext cx="575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CO2</a:t>
            </a:r>
          </a:p>
        </p:txBody>
      </p:sp>
      <p:sp>
        <p:nvSpPr>
          <p:cNvPr id="19" name="Left Arrow 18">
            <a:extLst>
              <a:ext uri="{FF2B5EF4-FFF2-40B4-BE49-F238E27FC236}">
                <a16:creationId xmlns:a16="http://schemas.microsoft.com/office/drawing/2014/main" id="{F7E77F1D-DB5A-CCA6-D7B3-AC44CA5B8132}"/>
              </a:ext>
            </a:extLst>
          </p:cNvPr>
          <p:cNvSpPr/>
          <p:nvPr/>
        </p:nvSpPr>
        <p:spPr>
          <a:xfrm>
            <a:off x="4903996" y="3086598"/>
            <a:ext cx="528414" cy="440210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B0EDCCA-993A-1230-E050-FF036F852B43}"/>
              </a:ext>
            </a:extLst>
          </p:cNvPr>
          <p:cNvCxnSpPr>
            <a:cxnSpLocks/>
          </p:cNvCxnSpPr>
          <p:nvPr/>
        </p:nvCxnSpPr>
        <p:spPr>
          <a:xfrm flipH="1">
            <a:off x="4856887" y="1067720"/>
            <a:ext cx="37884" cy="3511337"/>
          </a:xfrm>
          <a:prstGeom prst="line">
            <a:avLst/>
          </a:prstGeom>
          <a:ln w="381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23DDD4-3E35-F534-AA33-16B3AF3D8B2A}"/>
              </a:ext>
            </a:extLst>
          </p:cNvPr>
          <p:cNvSpPr txBox="1"/>
          <p:nvPr/>
        </p:nvSpPr>
        <p:spPr>
          <a:xfrm>
            <a:off x="4619831" y="4653197"/>
            <a:ext cx="568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B4C77-1D72-B9AF-1FA0-B81534E93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36" y="90206"/>
            <a:ext cx="409575" cy="428625"/>
          </a:xfrm>
          <a:prstGeom prst="rect">
            <a:avLst/>
          </a:prstGeom>
        </p:spPr>
      </p:pic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1DAA7603-9491-452A-2103-5BDBC420E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449834"/>
              </p:ext>
            </p:extLst>
          </p:nvPr>
        </p:nvGraphicFramePr>
        <p:xfrm>
          <a:off x="1405967" y="144055"/>
          <a:ext cx="6096000" cy="34290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3211014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2099443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19419011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4378404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77994728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r>
                        <a:rPr lang="en-US" sz="1800" dirty="0"/>
                        <a:t>RAD = 408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TA = 19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VPD = 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SWC = 46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CO2 = 372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16000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802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10" grpId="0"/>
      <p:bldP spid="11" grpId="0" animBg="1"/>
      <p:bldP spid="12" grpId="0"/>
      <p:bldP spid="15" grpId="0" animBg="1"/>
      <p:bldP spid="16" grpId="0" animBg="1"/>
      <p:bldP spid="17" grpId="0"/>
      <p:bldP spid="18" grpId="0"/>
      <p:bldP spid="19" grpId="0" animBg="1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ADE3B2-1465-D7BC-3004-9F1B3BDFAB56}"/>
              </a:ext>
            </a:extLst>
          </p:cNvPr>
          <p:cNvSpPr txBox="1"/>
          <p:nvPr/>
        </p:nvSpPr>
        <p:spPr>
          <a:xfrm>
            <a:off x="380720" y="355679"/>
            <a:ext cx="628565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100" b="1" dirty="0">
                <a:solidFill>
                  <a:schemeClr val="bg1"/>
                </a:solidFill>
                <a:latin typeface="sohne"/>
              </a:rPr>
              <a:t>Step 1: Get a random permutation of the features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FEE55B7-B223-C1BC-7214-EB279276318E}"/>
              </a:ext>
            </a:extLst>
          </p:cNvPr>
          <p:cNvGraphicFramePr>
            <a:graphicFrameLocks noGrp="1"/>
          </p:cNvGraphicFramePr>
          <p:nvPr/>
        </p:nvGraphicFramePr>
        <p:xfrm>
          <a:off x="1453403" y="2934031"/>
          <a:ext cx="6096000" cy="3886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74097654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058659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743112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1559747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76960133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CO2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RAD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SWC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VPD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09717035"/>
                  </a:ext>
                </a:extLst>
              </a:tr>
            </a:tbl>
          </a:graphicData>
        </a:graphic>
      </p:graphicFrame>
      <p:sp>
        <p:nvSpPr>
          <p:cNvPr id="5" name="Right Arrow 4">
            <a:extLst>
              <a:ext uri="{FF2B5EF4-FFF2-40B4-BE49-F238E27FC236}">
                <a16:creationId xmlns:a16="http://schemas.microsoft.com/office/drawing/2014/main" id="{C01A0003-F0AF-BEF7-04B8-713715E6C223}"/>
              </a:ext>
            </a:extLst>
          </p:cNvPr>
          <p:cNvSpPr/>
          <p:nvPr/>
        </p:nvSpPr>
        <p:spPr>
          <a:xfrm rot="5400000">
            <a:off x="5450287" y="2512878"/>
            <a:ext cx="509491" cy="33281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6E668A-3153-3A23-A902-C56BD75D349A}"/>
              </a:ext>
            </a:extLst>
          </p:cNvPr>
          <p:cNvSpPr/>
          <p:nvPr/>
        </p:nvSpPr>
        <p:spPr>
          <a:xfrm>
            <a:off x="4994019" y="2866123"/>
            <a:ext cx="2670805" cy="524435"/>
          </a:xfrm>
          <a:prstGeom prst="rect">
            <a:avLst/>
          </a:prstGeom>
          <a:solidFill>
            <a:schemeClr val="accent1">
              <a:lumMod val="40000"/>
              <a:lumOff val="60000"/>
              <a:alpha val="5007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10BD6-4810-E9BF-C94E-071A3A4FC8F9}"/>
              </a:ext>
            </a:extLst>
          </p:cNvPr>
          <p:cNvSpPr txBox="1"/>
          <p:nvPr/>
        </p:nvSpPr>
        <p:spPr>
          <a:xfrm>
            <a:off x="632410" y="1477951"/>
            <a:ext cx="11825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Original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08355ECC-992B-5262-677E-3F552F1C0502}"/>
              </a:ext>
            </a:extLst>
          </p:cNvPr>
          <p:cNvGraphicFramePr>
            <a:graphicFrameLocks noGrp="1"/>
          </p:cNvGraphicFramePr>
          <p:nvPr/>
        </p:nvGraphicFramePr>
        <p:xfrm>
          <a:off x="1814909" y="1477950"/>
          <a:ext cx="6096000" cy="34290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3211014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2099443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19419011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4378404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77994728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r>
                        <a:rPr lang="en-US" sz="1800" dirty="0"/>
                        <a:t>RAD = 408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TA = 19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VPD = 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SWC = 46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CO2 = 372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16000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153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A643DF-E7C9-E718-7A8C-F0C58BBABADE}"/>
              </a:ext>
            </a:extLst>
          </p:cNvPr>
          <p:cNvSpPr txBox="1"/>
          <p:nvPr/>
        </p:nvSpPr>
        <p:spPr>
          <a:xfrm>
            <a:off x="763961" y="456533"/>
            <a:ext cx="572088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100" b="1" dirty="0">
                <a:solidFill>
                  <a:schemeClr val="bg1"/>
                </a:solidFill>
                <a:latin typeface="sohne"/>
              </a:rPr>
              <a:t>Step 2: Pick a random sample from the dataset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8AC83C5-DC89-6320-DD68-1F3E1490A01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0294"/>
          <a:ext cx="6096000" cy="868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23427357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561025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344953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4721145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1580877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SWC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VPD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28510206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25388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313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8F05609-1398-FC00-9366-47E030DB5B06}"/>
              </a:ext>
            </a:extLst>
          </p:cNvPr>
          <p:cNvGraphicFramePr>
            <a:graphicFrameLocks noGrp="1"/>
          </p:cNvGraphicFramePr>
          <p:nvPr/>
        </p:nvGraphicFramePr>
        <p:xfrm>
          <a:off x="2350994" y="972447"/>
          <a:ext cx="6096000" cy="868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23427357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561025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344953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4721145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1580877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SWC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VPD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28510206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253887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31D48A2-0E5E-84FD-BC29-5514397165C0}"/>
              </a:ext>
            </a:extLst>
          </p:cNvPr>
          <p:cNvSpPr txBox="1"/>
          <p:nvPr/>
        </p:nvSpPr>
        <p:spPr>
          <a:xfrm>
            <a:off x="622767" y="153974"/>
            <a:ext cx="457368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100" b="1" dirty="0">
                <a:solidFill>
                  <a:schemeClr val="bg1"/>
                </a:solidFill>
                <a:latin typeface="sohne"/>
              </a:rPr>
              <a:t>Step 3: Form two new samples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F5FDC-B863-DB28-B903-3384D5374FF7}"/>
              </a:ext>
            </a:extLst>
          </p:cNvPr>
          <p:cNvSpPr txBox="1"/>
          <p:nvPr/>
        </p:nvSpPr>
        <p:spPr>
          <a:xfrm>
            <a:off x="1037386" y="1210579"/>
            <a:ext cx="11825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Random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F3E9E03-EEF0-2F09-01E1-F45F535B949A}"/>
              </a:ext>
            </a:extLst>
          </p:cNvPr>
          <p:cNvGraphicFramePr>
            <a:graphicFrameLocks noGrp="1"/>
          </p:cNvGraphicFramePr>
          <p:nvPr/>
        </p:nvGraphicFramePr>
        <p:xfrm>
          <a:off x="2350994" y="2267184"/>
          <a:ext cx="6096000" cy="868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23427357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561025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344953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4721145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1580877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SWC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VPD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28510206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372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408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253887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1C20622-7702-CE42-9212-DEB06E4F246F}"/>
              </a:ext>
            </a:extLst>
          </p:cNvPr>
          <p:cNvSpPr txBox="1"/>
          <p:nvPr/>
        </p:nvSpPr>
        <p:spPr>
          <a:xfrm>
            <a:off x="1037386" y="2375542"/>
            <a:ext cx="11825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Original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1117DE-CE3F-30A0-DF7B-CF4E509D5C74}"/>
              </a:ext>
            </a:extLst>
          </p:cNvPr>
          <p:cNvSpPr/>
          <p:nvPr/>
        </p:nvSpPr>
        <p:spPr>
          <a:xfrm>
            <a:off x="1037385" y="1210580"/>
            <a:ext cx="1040186" cy="463580"/>
          </a:xfrm>
          <a:prstGeom prst="rect">
            <a:avLst/>
          </a:prstGeom>
          <a:solidFill>
            <a:schemeClr val="accent5">
              <a:lumMod val="40000"/>
              <a:lumOff val="60000"/>
              <a:alpha val="5007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E6FE46-9398-CAB2-8BC8-5E0BA27E319C}"/>
              </a:ext>
            </a:extLst>
          </p:cNvPr>
          <p:cNvSpPr/>
          <p:nvPr/>
        </p:nvSpPr>
        <p:spPr>
          <a:xfrm>
            <a:off x="1037386" y="2375542"/>
            <a:ext cx="1040186" cy="463580"/>
          </a:xfrm>
          <a:prstGeom prst="rect">
            <a:avLst/>
          </a:prstGeom>
          <a:solidFill>
            <a:schemeClr val="accent6">
              <a:lumMod val="40000"/>
              <a:lumOff val="60000"/>
              <a:alpha val="5007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747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1D48A2-0E5E-84FD-BC29-5514397165C0}"/>
              </a:ext>
            </a:extLst>
          </p:cNvPr>
          <p:cNvSpPr txBox="1"/>
          <p:nvPr/>
        </p:nvSpPr>
        <p:spPr>
          <a:xfrm>
            <a:off x="622767" y="153974"/>
            <a:ext cx="457368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100" b="1" dirty="0">
                <a:solidFill>
                  <a:schemeClr val="bg1"/>
                </a:solidFill>
                <a:latin typeface="sohne"/>
              </a:rPr>
              <a:t>Step 3: Form two new samples (X1)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F3E9E03-EEF0-2F09-01E1-F45F535B949A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524674"/>
          <a:ext cx="6096000" cy="868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23427357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561025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344953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4721145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1580877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SWC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VPD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28510206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372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408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25388703"/>
                  </a:ext>
                </a:extLst>
              </a:tr>
            </a:tbl>
          </a:graphicData>
        </a:graphic>
      </p:graphicFrame>
      <p:sp>
        <p:nvSpPr>
          <p:cNvPr id="2" name="Left Brace 1">
            <a:extLst>
              <a:ext uri="{FF2B5EF4-FFF2-40B4-BE49-F238E27FC236}">
                <a16:creationId xmlns:a16="http://schemas.microsoft.com/office/drawing/2014/main" id="{1BE2B63E-4F5E-53E8-4A49-F0419F8C5B66}"/>
              </a:ext>
            </a:extLst>
          </p:cNvPr>
          <p:cNvSpPr/>
          <p:nvPr/>
        </p:nvSpPr>
        <p:spPr>
          <a:xfrm rot="16200000">
            <a:off x="3476908" y="1056435"/>
            <a:ext cx="726141" cy="3756772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9FEAA-7146-A925-B4A2-BBE6F3F019DD}"/>
              </a:ext>
            </a:extLst>
          </p:cNvPr>
          <p:cNvSpPr txBox="1"/>
          <p:nvPr/>
        </p:nvSpPr>
        <p:spPr>
          <a:xfrm>
            <a:off x="2586036" y="3303163"/>
            <a:ext cx="2610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From the original sample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A6AA99-0D31-CFEC-14A1-1771356BDF77}"/>
              </a:ext>
            </a:extLst>
          </p:cNvPr>
          <p:cNvSpPr/>
          <p:nvPr/>
        </p:nvSpPr>
        <p:spPr>
          <a:xfrm>
            <a:off x="2504576" y="3297891"/>
            <a:ext cx="2670805" cy="346249"/>
          </a:xfrm>
          <a:prstGeom prst="rect">
            <a:avLst/>
          </a:prstGeom>
          <a:solidFill>
            <a:schemeClr val="accent6">
              <a:lumMod val="40000"/>
              <a:lumOff val="60000"/>
              <a:alpha val="5007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3400ACA-4CFB-DB42-05E7-A4870C6A6DE0}"/>
              </a:ext>
            </a:extLst>
          </p:cNvPr>
          <p:cNvSpPr/>
          <p:nvPr/>
        </p:nvSpPr>
        <p:spPr>
          <a:xfrm rot="16200000">
            <a:off x="6640331" y="2636465"/>
            <a:ext cx="726141" cy="596711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971D46-E66C-EEBF-71D6-028C6B64484B}"/>
              </a:ext>
            </a:extLst>
          </p:cNvPr>
          <p:cNvSpPr txBox="1"/>
          <p:nvPr/>
        </p:nvSpPr>
        <p:spPr>
          <a:xfrm>
            <a:off x="5698196" y="3303163"/>
            <a:ext cx="2610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From the random sample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AB2C21-9CEA-CAFE-8574-40EB0FD712DB}"/>
              </a:ext>
            </a:extLst>
          </p:cNvPr>
          <p:cNvSpPr/>
          <p:nvPr/>
        </p:nvSpPr>
        <p:spPr>
          <a:xfrm>
            <a:off x="5637802" y="3308434"/>
            <a:ext cx="2670805" cy="346249"/>
          </a:xfrm>
          <a:prstGeom prst="rect">
            <a:avLst/>
          </a:prstGeom>
          <a:solidFill>
            <a:schemeClr val="accent5">
              <a:lumMod val="40000"/>
              <a:lumOff val="60000"/>
              <a:alpha val="5007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93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How to open up the black box?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3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38488-5E3D-6F41-9E2B-E50CD85EFDAE}"/>
              </a:ext>
            </a:extLst>
          </p:cNvPr>
          <p:cNvSpPr txBox="1"/>
          <p:nvPr/>
        </p:nvSpPr>
        <p:spPr>
          <a:xfrm>
            <a:off x="0" y="520919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Interpreting what is in the gut of deep NN/CNN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Explainable ML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Also helps build trustworthiness in models</a:t>
            </a: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Montserrat" pitchFamily="2" charset="77"/>
                <a:sym typeface="Wingdings" pitchFamily="2" charset="2"/>
              </a:rPr>
              <a:t> 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Right answer for the right reason</a:t>
            </a: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A few examples:</a:t>
            </a:r>
          </a:p>
          <a:p>
            <a:pPr marL="342900" indent="-342900" algn="ctr">
              <a:buAutoNum type="arabicPeriod"/>
            </a:pPr>
            <a:r>
              <a:rPr lang="en-US" sz="1700" dirty="0" err="1">
                <a:solidFill>
                  <a:schemeClr val="bg1"/>
                </a:solidFill>
                <a:latin typeface="Montserrat" pitchFamily="2" charset="77"/>
              </a:rPr>
              <a:t>Layerwise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 Relevance Propagation (LRP)</a:t>
            </a:r>
          </a:p>
          <a:p>
            <a:pPr marL="342900" indent="-342900" algn="ctr">
              <a:buAutoNum type="arabicPeriod"/>
            </a:pP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Adjoint/gradient – Saliency maps</a:t>
            </a:r>
          </a:p>
          <a:p>
            <a:pPr marL="342900" indent="-342900" algn="ctr">
              <a:buAutoNum type="arabicPeriod"/>
            </a:pPr>
            <a:r>
              <a:rPr lang="en-US" sz="1700" dirty="0" err="1">
                <a:solidFill>
                  <a:schemeClr val="bg1"/>
                </a:solidFill>
                <a:latin typeface="Montserrat" pitchFamily="2" charset="77"/>
              </a:rPr>
              <a:t>SHAPley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 values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</p:spTree>
    <p:extLst>
      <p:ext uri="{BB962C8B-B14F-4D97-AF65-F5344CB8AC3E}">
        <p14:creationId xmlns:p14="http://schemas.microsoft.com/office/powerpoint/2010/main" val="775151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1D48A2-0E5E-84FD-BC29-5514397165C0}"/>
              </a:ext>
            </a:extLst>
          </p:cNvPr>
          <p:cNvSpPr txBox="1"/>
          <p:nvPr/>
        </p:nvSpPr>
        <p:spPr>
          <a:xfrm>
            <a:off x="622767" y="153974"/>
            <a:ext cx="457368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100" b="1" dirty="0">
                <a:solidFill>
                  <a:schemeClr val="bg1"/>
                </a:solidFill>
                <a:latin typeface="sohne"/>
              </a:rPr>
              <a:t>Step 3: Form two new samples (X2)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F3E9E03-EEF0-2F09-01E1-F45F535B949A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524674"/>
          <a:ext cx="6096000" cy="868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23427357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561025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344953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4721145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1580877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SWC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VPD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28510206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372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408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25388703"/>
                  </a:ext>
                </a:extLst>
              </a:tr>
            </a:tbl>
          </a:graphicData>
        </a:graphic>
      </p:graphicFrame>
      <p:sp>
        <p:nvSpPr>
          <p:cNvPr id="2" name="Left Brace 1">
            <a:extLst>
              <a:ext uri="{FF2B5EF4-FFF2-40B4-BE49-F238E27FC236}">
                <a16:creationId xmlns:a16="http://schemas.microsoft.com/office/drawing/2014/main" id="{1BE2B63E-4F5E-53E8-4A49-F0419F8C5B66}"/>
              </a:ext>
            </a:extLst>
          </p:cNvPr>
          <p:cNvSpPr/>
          <p:nvPr/>
        </p:nvSpPr>
        <p:spPr>
          <a:xfrm rot="16200000">
            <a:off x="2982729" y="1550614"/>
            <a:ext cx="726141" cy="2768413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9FEAA-7146-A925-B4A2-BBE6F3F019DD}"/>
              </a:ext>
            </a:extLst>
          </p:cNvPr>
          <p:cNvSpPr txBox="1"/>
          <p:nvPr/>
        </p:nvSpPr>
        <p:spPr>
          <a:xfrm>
            <a:off x="2110799" y="3303163"/>
            <a:ext cx="2610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From the original sample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A6AA99-0D31-CFEC-14A1-1771356BDF77}"/>
              </a:ext>
            </a:extLst>
          </p:cNvPr>
          <p:cNvSpPr/>
          <p:nvPr/>
        </p:nvSpPr>
        <p:spPr>
          <a:xfrm>
            <a:off x="2029338" y="3297891"/>
            <a:ext cx="2670805" cy="346249"/>
          </a:xfrm>
          <a:prstGeom prst="rect">
            <a:avLst/>
          </a:prstGeom>
          <a:solidFill>
            <a:schemeClr val="accent6">
              <a:lumMod val="40000"/>
              <a:lumOff val="60000"/>
              <a:alpha val="5007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3400ACA-4CFB-DB42-05E7-A4870C6A6DE0}"/>
              </a:ext>
            </a:extLst>
          </p:cNvPr>
          <p:cNvSpPr/>
          <p:nvPr/>
        </p:nvSpPr>
        <p:spPr>
          <a:xfrm rot="16200000">
            <a:off x="6192374" y="2188507"/>
            <a:ext cx="726141" cy="1492628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971D46-E66C-EEBF-71D6-028C6B64484B}"/>
              </a:ext>
            </a:extLst>
          </p:cNvPr>
          <p:cNvSpPr txBox="1"/>
          <p:nvPr/>
        </p:nvSpPr>
        <p:spPr>
          <a:xfrm>
            <a:off x="5256841" y="3292620"/>
            <a:ext cx="2610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From the random sample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AB2C21-9CEA-CAFE-8574-40EB0FD712DB}"/>
              </a:ext>
            </a:extLst>
          </p:cNvPr>
          <p:cNvSpPr/>
          <p:nvPr/>
        </p:nvSpPr>
        <p:spPr>
          <a:xfrm>
            <a:off x="5196447" y="3297891"/>
            <a:ext cx="2670805" cy="346249"/>
          </a:xfrm>
          <a:prstGeom prst="rect">
            <a:avLst/>
          </a:prstGeom>
          <a:solidFill>
            <a:schemeClr val="accent5">
              <a:lumMod val="40000"/>
              <a:lumOff val="60000"/>
              <a:alpha val="5007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525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F3E9E03-EEF0-2F09-01E1-F45F535B949A}"/>
              </a:ext>
            </a:extLst>
          </p:cNvPr>
          <p:cNvGraphicFramePr>
            <a:graphicFrameLocks noGrp="1"/>
          </p:cNvGraphicFramePr>
          <p:nvPr/>
        </p:nvGraphicFramePr>
        <p:xfrm>
          <a:off x="1105178" y="1294745"/>
          <a:ext cx="3427321" cy="685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09332">
                  <a:extLst>
                    <a:ext uri="{9D8B030D-6E8A-4147-A177-3AD203B41FA5}">
                      <a16:colId xmlns:a16="http://schemas.microsoft.com/office/drawing/2014/main" val="1234273577"/>
                    </a:ext>
                  </a:extLst>
                </a:gridCol>
                <a:gridCol w="746312">
                  <a:extLst>
                    <a:ext uri="{9D8B030D-6E8A-4147-A177-3AD203B41FA5}">
                      <a16:colId xmlns:a16="http://schemas.microsoft.com/office/drawing/2014/main" val="2656102505"/>
                    </a:ext>
                  </a:extLst>
                </a:gridCol>
                <a:gridCol w="675715">
                  <a:extLst>
                    <a:ext uri="{9D8B030D-6E8A-4147-A177-3AD203B41FA5}">
                      <a16:colId xmlns:a16="http://schemas.microsoft.com/office/drawing/2014/main" val="2434495316"/>
                    </a:ext>
                  </a:extLst>
                </a:gridCol>
                <a:gridCol w="635374">
                  <a:extLst>
                    <a:ext uri="{9D8B030D-6E8A-4147-A177-3AD203B41FA5}">
                      <a16:colId xmlns:a16="http://schemas.microsoft.com/office/drawing/2014/main" val="1547211451"/>
                    </a:ext>
                  </a:extLst>
                </a:gridCol>
                <a:gridCol w="660588">
                  <a:extLst>
                    <a:ext uri="{9D8B030D-6E8A-4147-A177-3AD203B41FA5}">
                      <a16:colId xmlns:a16="http://schemas.microsoft.com/office/drawing/2014/main" val="1371580877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SWC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VPD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285102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372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408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2538870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AB92A5B-3CA8-A174-D833-C3517345C968}"/>
              </a:ext>
            </a:extLst>
          </p:cNvPr>
          <p:cNvSpPr txBox="1"/>
          <p:nvPr/>
        </p:nvSpPr>
        <p:spPr>
          <a:xfrm>
            <a:off x="370635" y="130539"/>
            <a:ext cx="78892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100" b="1" dirty="0">
                <a:solidFill>
                  <a:schemeClr val="bg1"/>
                </a:solidFill>
                <a:latin typeface="sohne"/>
              </a:rPr>
              <a:t>Step 4: Use the new samples to make predictions and find the difference in predictions</a:t>
            </a:r>
          </a:p>
          <a:p>
            <a:br>
              <a:rPr lang="en-US" sz="2100" dirty="0">
                <a:solidFill>
                  <a:schemeClr val="bg1"/>
                </a:solidFill>
              </a:rPr>
            </a:br>
            <a:endParaRPr lang="en-US" sz="21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A03A5-638D-D132-92D0-FF5546B33F32}"/>
              </a:ext>
            </a:extLst>
          </p:cNvPr>
          <p:cNvSpPr txBox="1"/>
          <p:nvPr/>
        </p:nvSpPr>
        <p:spPr>
          <a:xfrm>
            <a:off x="531998" y="1418355"/>
            <a:ext cx="687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ohne"/>
              </a:rPr>
              <a:t>X1</a:t>
            </a: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C0E5E6E6-B1B2-D5DC-4BB5-793151C89BBE}"/>
              </a:ext>
            </a:extLst>
          </p:cNvPr>
          <p:cNvGraphicFramePr>
            <a:graphicFrameLocks noGrp="1"/>
          </p:cNvGraphicFramePr>
          <p:nvPr/>
        </p:nvGraphicFramePr>
        <p:xfrm>
          <a:off x="1105178" y="2313755"/>
          <a:ext cx="3427321" cy="685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09332">
                  <a:extLst>
                    <a:ext uri="{9D8B030D-6E8A-4147-A177-3AD203B41FA5}">
                      <a16:colId xmlns:a16="http://schemas.microsoft.com/office/drawing/2014/main" val="1234273577"/>
                    </a:ext>
                  </a:extLst>
                </a:gridCol>
                <a:gridCol w="746312">
                  <a:extLst>
                    <a:ext uri="{9D8B030D-6E8A-4147-A177-3AD203B41FA5}">
                      <a16:colId xmlns:a16="http://schemas.microsoft.com/office/drawing/2014/main" val="2656102505"/>
                    </a:ext>
                  </a:extLst>
                </a:gridCol>
                <a:gridCol w="675715">
                  <a:extLst>
                    <a:ext uri="{9D8B030D-6E8A-4147-A177-3AD203B41FA5}">
                      <a16:colId xmlns:a16="http://schemas.microsoft.com/office/drawing/2014/main" val="2434495316"/>
                    </a:ext>
                  </a:extLst>
                </a:gridCol>
                <a:gridCol w="635374">
                  <a:extLst>
                    <a:ext uri="{9D8B030D-6E8A-4147-A177-3AD203B41FA5}">
                      <a16:colId xmlns:a16="http://schemas.microsoft.com/office/drawing/2014/main" val="1547211451"/>
                    </a:ext>
                  </a:extLst>
                </a:gridCol>
                <a:gridCol w="660588">
                  <a:extLst>
                    <a:ext uri="{9D8B030D-6E8A-4147-A177-3AD203B41FA5}">
                      <a16:colId xmlns:a16="http://schemas.microsoft.com/office/drawing/2014/main" val="1371580877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SWC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VPD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285102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372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408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2538870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E454398-B690-161D-30AE-1B24571D3A54}"/>
              </a:ext>
            </a:extLst>
          </p:cNvPr>
          <p:cNvSpPr txBox="1"/>
          <p:nvPr/>
        </p:nvSpPr>
        <p:spPr>
          <a:xfrm>
            <a:off x="531999" y="2437365"/>
            <a:ext cx="5211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ohne"/>
              </a:rPr>
              <a:t>X2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8AFF281-9A58-6C86-4FE4-24F588A0F81B}"/>
              </a:ext>
            </a:extLst>
          </p:cNvPr>
          <p:cNvSpPr/>
          <p:nvPr/>
        </p:nvSpPr>
        <p:spPr>
          <a:xfrm>
            <a:off x="4584513" y="1471237"/>
            <a:ext cx="509491" cy="33281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C6FED3E-795C-B10D-53F7-84CA85A9B624}"/>
              </a:ext>
            </a:extLst>
          </p:cNvPr>
          <p:cNvSpPr/>
          <p:nvPr/>
        </p:nvSpPr>
        <p:spPr>
          <a:xfrm>
            <a:off x="4584513" y="2490248"/>
            <a:ext cx="509491" cy="33281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B5E85A-9D81-6BA0-77E5-1EF9F4711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523" y="1044037"/>
            <a:ext cx="1091875" cy="10985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D729C1-E68A-D9A5-59F0-D7FD25540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523" y="2142569"/>
            <a:ext cx="1091875" cy="1098533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0FCCDC53-645E-5DE7-9F03-D584B06789B7}"/>
              </a:ext>
            </a:extLst>
          </p:cNvPr>
          <p:cNvSpPr/>
          <p:nvPr/>
        </p:nvSpPr>
        <p:spPr>
          <a:xfrm>
            <a:off x="6324931" y="1471236"/>
            <a:ext cx="509491" cy="33281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EEE1B5F0-6162-A146-70A7-99A8D9883FEE}"/>
              </a:ext>
            </a:extLst>
          </p:cNvPr>
          <p:cNvSpPr/>
          <p:nvPr/>
        </p:nvSpPr>
        <p:spPr>
          <a:xfrm>
            <a:off x="6324931" y="2490248"/>
            <a:ext cx="509491" cy="33281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A54D0A-6055-E023-45A0-6D2100083458}"/>
              </a:ext>
            </a:extLst>
          </p:cNvPr>
          <p:cNvSpPr txBox="1"/>
          <p:nvPr/>
        </p:nvSpPr>
        <p:spPr>
          <a:xfrm>
            <a:off x="6929956" y="1411636"/>
            <a:ext cx="11825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16.8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7E85D1-BB85-5B0F-22CB-3E9BE5950A17}"/>
              </a:ext>
            </a:extLst>
          </p:cNvPr>
          <p:cNvSpPr txBox="1"/>
          <p:nvPr/>
        </p:nvSpPr>
        <p:spPr>
          <a:xfrm>
            <a:off x="6929955" y="2472626"/>
            <a:ext cx="11825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16.1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B6FD99-54A1-0D76-B7C3-3E4CB6060C04}"/>
              </a:ext>
            </a:extLst>
          </p:cNvPr>
          <p:cNvSpPr txBox="1"/>
          <p:nvPr/>
        </p:nvSpPr>
        <p:spPr>
          <a:xfrm>
            <a:off x="1779027" y="4134413"/>
            <a:ext cx="612046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Contribution of TA: 16.8 – 16.1 = 0.7</a:t>
            </a:r>
          </a:p>
        </p:txBody>
      </p:sp>
    </p:spTree>
    <p:extLst>
      <p:ext uri="{BB962C8B-B14F-4D97-AF65-F5344CB8AC3E}">
        <p14:creationId xmlns:p14="http://schemas.microsoft.com/office/powerpoint/2010/main" val="1342692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A2FD2E-3D5C-66E9-4210-ED785C28323C}"/>
              </a:ext>
            </a:extLst>
          </p:cNvPr>
          <p:cNvSpPr txBox="1"/>
          <p:nvPr/>
        </p:nvSpPr>
        <p:spPr>
          <a:xfrm>
            <a:off x="677816" y="563687"/>
            <a:ext cx="71630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sohne"/>
              </a:rPr>
              <a:t>Step 5: Repeat Steps 1–4 a couple of times and then calculate the average of the differences</a:t>
            </a:r>
          </a:p>
        </p:txBody>
      </p:sp>
    </p:spTree>
    <p:extLst>
      <p:ext uri="{BB962C8B-B14F-4D97-AF65-F5344CB8AC3E}">
        <p14:creationId xmlns:p14="http://schemas.microsoft.com/office/powerpoint/2010/main" val="1901437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33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Marginal contribution of member A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97387-4EEB-7FD2-E5B7-15BA578D4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50" y="924650"/>
            <a:ext cx="6591300" cy="379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51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34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Example for continuous variables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3752CF-446E-DDB7-2D99-D85855E63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56" y="1005973"/>
            <a:ext cx="8459923" cy="289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57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35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Example for continuous variables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00B60-2110-D473-A8B2-A197F7055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356" y="944829"/>
            <a:ext cx="53213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35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36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Example for images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78AEB-1B00-5D74-41EC-F9E462723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8213"/>
            <a:ext cx="91440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79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37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Example for images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215247-105C-4040-BBA9-FD7770BF8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165" y="1098753"/>
            <a:ext cx="4927600" cy="383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49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1. </a:t>
            </a:r>
            <a:r>
              <a:rPr lang="en-US" sz="2000" b="1" dirty="0" err="1">
                <a:solidFill>
                  <a:schemeClr val="bg1"/>
                </a:solidFill>
                <a:latin typeface="Montserrat" pitchFamily="2" charset="77"/>
              </a:rPr>
              <a:t>Layerwise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 Relevance Propagation (LRP)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4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38488-5E3D-6F41-9E2B-E50CD85EFDAE}"/>
              </a:ext>
            </a:extLst>
          </p:cNvPr>
          <p:cNvSpPr txBox="1"/>
          <p:nvPr/>
        </p:nvSpPr>
        <p:spPr>
          <a:xfrm>
            <a:off x="0" y="520919"/>
            <a:ext cx="9144000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Trying to assess where the information is coming from.</a:t>
            </a: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Backward – from output to input that most explain the output</a:t>
            </a: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Pass information/relevance backward – a la </a:t>
            </a:r>
            <a:r>
              <a:rPr lang="en-US" sz="1700" dirty="0" err="1">
                <a:solidFill>
                  <a:schemeClr val="bg1"/>
                </a:solidFill>
                <a:latin typeface="Montserrat" pitchFamily="2" charset="77"/>
              </a:rPr>
              <a:t>Kirchoff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 law (conservation of current):</a:t>
            </a: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F4A6A0-DEE0-E340-A075-EC0A7A980D7E}"/>
              </a:ext>
            </a:extLst>
          </p:cNvPr>
          <p:cNvSpPr/>
          <p:nvPr/>
        </p:nvSpPr>
        <p:spPr>
          <a:xfrm>
            <a:off x="3698650" y="4822947"/>
            <a:ext cx="14494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Montserrat" pitchFamily="2" charset="77"/>
              </a:rPr>
              <a:t>Toms et al. 2020 JAMES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CBBC19-CA46-C944-96F8-833538FD6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704" y="1230130"/>
            <a:ext cx="4552592" cy="112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43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1. </a:t>
            </a:r>
            <a:r>
              <a:rPr lang="en-US" sz="2000" b="1" dirty="0" err="1">
                <a:solidFill>
                  <a:schemeClr val="bg1"/>
                </a:solidFill>
                <a:latin typeface="Montserrat" pitchFamily="2" charset="77"/>
              </a:rPr>
              <a:t>Layerwise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 Relevance Propagation (LRP)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5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38488-5E3D-6F41-9E2B-E50CD85EFDAE}"/>
              </a:ext>
            </a:extLst>
          </p:cNvPr>
          <p:cNvSpPr txBox="1"/>
          <p:nvPr/>
        </p:nvSpPr>
        <p:spPr>
          <a:xfrm>
            <a:off x="0" y="520919"/>
            <a:ext cx="9144000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Trying to assess where the information is coming from</a:t>
            </a: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Backward – from output to input that most explain the output</a:t>
            </a: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Pass information/relevance backward – a la </a:t>
            </a:r>
            <a:r>
              <a:rPr lang="en-US" sz="1700" dirty="0" err="1">
                <a:solidFill>
                  <a:schemeClr val="bg1"/>
                </a:solidFill>
                <a:latin typeface="Montserrat" pitchFamily="2" charset="77"/>
              </a:rPr>
              <a:t>Kirchoff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 law (conservation of current):</a:t>
            </a: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Layer </a:t>
            </a:r>
            <a:r>
              <a:rPr lang="en-US" sz="1700" i="1" dirty="0">
                <a:solidFill>
                  <a:schemeClr val="bg1"/>
                </a:solidFill>
                <a:latin typeface="Montserrat" pitchFamily="2" charset="77"/>
              </a:rPr>
              <a:t>j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 before layer </a:t>
            </a:r>
            <a:r>
              <a:rPr lang="en-US" sz="1700" i="1" dirty="0">
                <a:solidFill>
                  <a:schemeClr val="bg1"/>
                </a:solidFill>
                <a:latin typeface="Montserrat" pitchFamily="2" charset="77"/>
              </a:rPr>
              <a:t>k</a:t>
            </a:r>
          </a:p>
          <a:p>
            <a:pPr algn="ctr"/>
            <a:r>
              <a:rPr lang="en-US" sz="1700" i="1" dirty="0" err="1">
                <a:solidFill>
                  <a:schemeClr val="bg1"/>
                </a:solidFill>
                <a:latin typeface="Montserrat" pitchFamily="2" charset="77"/>
              </a:rPr>
              <a:t>a</a:t>
            </a:r>
            <a:r>
              <a:rPr lang="en-US" sz="1700" i="1" baseline="-25000" dirty="0" err="1">
                <a:solidFill>
                  <a:schemeClr val="bg1"/>
                </a:solidFill>
                <a:latin typeface="Montserrat" pitchFamily="2" charset="77"/>
              </a:rPr>
              <a:t>j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 – output from layer </a:t>
            </a:r>
            <a:r>
              <a:rPr lang="en-US" sz="1700" i="1" dirty="0">
                <a:solidFill>
                  <a:schemeClr val="bg1"/>
                </a:solidFill>
                <a:latin typeface="Montserrat" pitchFamily="2" charset="77"/>
              </a:rPr>
              <a:t>j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 (after activation function)</a:t>
            </a:r>
            <a:br>
              <a:rPr lang="en-US" sz="1700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-US" sz="1700" i="1" dirty="0" err="1">
                <a:solidFill>
                  <a:schemeClr val="bg1"/>
                </a:solidFill>
                <a:latin typeface="Montserrat" pitchFamily="2" charset="77"/>
              </a:rPr>
              <a:t>w</a:t>
            </a:r>
            <a:r>
              <a:rPr lang="en-US" sz="1700" i="1" baseline="-25000" dirty="0" err="1">
                <a:solidFill>
                  <a:schemeClr val="bg1"/>
                </a:solidFill>
                <a:latin typeface="Montserrat" pitchFamily="2" charset="77"/>
              </a:rPr>
              <a:t>jk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 - weights</a:t>
            </a:r>
            <a:br>
              <a:rPr lang="en-US" sz="1700" dirty="0">
                <a:solidFill>
                  <a:schemeClr val="bg1"/>
                </a:solidFill>
                <a:latin typeface="Montserrat" pitchFamily="2" charset="77"/>
              </a:rPr>
            </a:br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F4A6A0-DEE0-E340-A075-EC0A7A980D7E}"/>
              </a:ext>
            </a:extLst>
          </p:cNvPr>
          <p:cNvSpPr/>
          <p:nvPr/>
        </p:nvSpPr>
        <p:spPr>
          <a:xfrm>
            <a:off x="3698650" y="4822947"/>
            <a:ext cx="14494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Montserrat" pitchFamily="2" charset="77"/>
              </a:rPr>
              <a:t>Toms et al. 2020 JAMES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CBBC19-CA46-C944-96F8-833538FD6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704" y="1230130"/>
            <a:ext cx="4552592" cy="11240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871C76-65E2-39B2-FC2E-DBFE48821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350" y="2904023"/>
            <a:ext cx="25273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18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1. </a:t>
            </a:r>
            <a:r>
              <a:rPr lang="en-US" sz="2000" b="1" dirty="0" err="1">
                <a:solidFill>
                  <a:schemeClr val="bg1"/>
                </a:solidFill>
                <a:latin typeface="Montserrat" pitchFamily="2" charset="77"/>
              </a:rPr>
              <a:t>Layerwise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 Relevance Propagation (LRP)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6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38488-5E3D-6F41-9E2B-E50CD85EFDAE}"/>
              </a:ext>
            </a:extLst>
          </p:cNvPr>
          <p:cNvSpPr txBox="1"/>
          <p:nvPr/>
        </p:nvSpPr>
        <p:spPr>
          <a:xfrm>
            <a:off x="0" y="520919"/>
            <a:ext cx="9144000" cy="533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Different LRP rules</a:t>
            </a:r>
          </a:p>
          <a:p>
            <a:pPr marL="342900" indent="-342900" algn="ctr">
              <a:buAutoNum type="arabicPeriod"/>
            </a:pP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LRP-0</a:t>
            </a:r>
          </a:p>
          <a:p>
            <a:pPr marL="342900" indent="-342900" algn="ctr">
              <a:buAutoNum type="arabicPeriod"/>
            </a:pPr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marL="342900" indent="-342900" algn="ctr">
              <a:buAutoNum type="arabicPeriod"/>
            </a:pPr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marL="342900" indent="-342900" algn="ctr">
              <a:buAutoNum type="arabicPeriod"/>
            </a:pPr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marL="342900" indent="-342900" algn="ctr">
              <a:buAutoNum type="arabicPeriod"/>
            </a:pP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LRP-epsilon</a:t>
            </a:r>
            <a:br>
              <a:rPr lang="en-US" sz="1700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Limit noisy information – filter by small noise epsilon</a:t>
            </a:r>
          </a:p>
          <a:p>
            <a:pPr marL="342900" indent="-342900" algn="ctr">
              <a:buAutoNum type="arabicPeriod"/>
            </a:pPr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marL="342900" indent="-342900" algn="ctr">
              <a:buAutoNum type="arabicPeriod"/>
            </a:pPr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marL="342900" indent="-342900" algn="ctr">
              <a:buAutoNum type="arabicPeriod"/>
            </a:pPr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marL="342900" indent="-342900" algn="ctr">
              <a:buAutoNum type="arabicPeriod"/>
            </a:pP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LRP-gamma</a:t>
            </a:r>
            <a:br>
              <a:rPr lang="en-US" sz="1700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Favor positive contributions compared to negative contributions</a:t>
            </a: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D75CFC-50D6-BE47-8270-297319113F34}"/>
              </a:ext>
            </a:extLst>
          </p:cNvPr>
          <p:cNvSpPr/>
          <p:nvPr/>
        </p:nvSpPr>
        <p:spPr>
          <a:xfrm>
            <a:off x="6019800" y="1645877"/>
            <a:ext cx="17267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Montserrat" pitchFamily="2" charset="77"/>
              </a:rPr>
              <a:t>Equivalent to gradient x input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A9A739-1996-434C-852B-ED1953CBA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544" y="2461517"/>
            <a:ext cx="2555565" cy="68047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40BC54-AA5D-144F-9B6D-E1F897AF1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290" y="3832696"/>
            <a:ext cx="2977078" cy="6804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463E1C7-11EE-CB41-8D02-75D8117BF49E}"/>
              </a:ext>
            </a:extLst>
          </p:cNvPr>
          <p:cNvSpPr/>
          <p:nvPr/>
        </p:nvSpPr>
        <p:spPr>
          <a:xfrm>
            <a:off x="3903035" y="4822947"/>
            <a:ext cx="10406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Montserrat" pitchFamily="2" charset="77"/>
              </a:rPr>
              <a:t>Montavon</a:t>
            </a:r>
            <a:r>
              <a:rPr lang="en-US" sz="1000" dirty="0">
                <a:solidFill>
                  <a:schemeClr val="bg1"/>
                </a:solidFill>
                <a:latin typeface="Montserrat" pitchFamily="2" charset="77"/>
              </a:rPr>
              <a:t> et al.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C02776-DEA4-C6C0-AC22-3E8A267C0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064" y="1088125"/>
            <a:ext cx="25273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71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1. </a:t>
            </a:r>
            <a:r>
              <a:rPr lang="en-US" sz="2000" b="1" dirty="0" err="1">
                <a:solidFill>
                  <a:schemeClr val="bg1"/>
                </a:solidFill>
                <a:latin typeface="Montserrat" pitchFamily="2" charset="77"/>
              </a:rPr>
              <a:t>Layerwise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 Relevance Propagation (LRP)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7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38488-5E3D-6F41-9E2B-E50CD85EFDAE}"/>
              </a:ext>
            </a:extLst>
          </p:cNvPr>
          <p:cNvSpPr txBox="1"/>
          <p:nvPr/>
        </p:nvSpPr>
        <p:spPr>
          <a:xfrm>
            <a:off x="0" y="520919"/>
            <a:ext cx="9144000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Different LRP rules </a:t>
            </a:r>
            <a:r>
              <a:rPr lang="en-US" dirty="0">
                <a:solidFill>
                  <a:schemeClr val="bg1"/>
                </a:solidFill>
                <a:latin typeface="Montserrat" pitchFamily="2" charset="77"/>
                <a:sym typeface="Wingdings" pitchFamily="2" charset="2"/>
              </a:rPr>
              <a:t> generic rule</a:t>
            </a: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  <a:sym typeface="Wingdings" pitchFamily="2" charset="2"/>
              </a:rPr>
              <a:t>Can split computation into 4 </a:t>
            </a:r>
            <a:r>
              <a:rPr lang="en-US" dirty="0" err="1">
                <a:solidFill>
                  <a:schemeClr val="bg1"/>
                </a:solidFill>
                <a:latin typeface="Montserrat" pitchFamily="2" charset="77"/>
                <a:sym typeface="Wingdings" pitchFamily="2" charset="2"/>
              </a:rPr>
              <a:t>substeps</a:t>
            </a:r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  <a:sym typeface="Wingdings" pitchFamily="2" charset="2"/>
              </a:rPr>
              <a:t>What we will do in the notebook – stay tuned</a:t>
            </a:r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63E1C7-11EE-CB41-8D02-75D8117BF49E}"/>
              </a:ext>
            </a:extLst>
          </p:cNvPr>
          <p:cNvSpPr/>
          <p:nvPr/>
        </p:nvSpPr>
        <p:spPr>
          <a:xfrm>
            <a:off x="3903035" y="4822947"/>
            <a:ext cx="10406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Montserrat" pitchFamily="2" charset="77"/>
              </a:rPr>
              <a:t>Montavon</a:t>
            </a:r>
            <a:r>
              <a:rPr lang="en-US" sz="1000" dirty="0">
                <a:solidFill>
                  <a:schemeClr val="bg1"/>
                </a:solidFill>
                <a:latin typeface="Montserrat" pitchFamily="2" charset="77"/>
              </a:rPr>
              <a:t> et al.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0CFEBE-9C05-E543-BB87-56511DDA6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921692"/>
            <a:ext cx="3972560" cy="9715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180097-1F7C-E84F-904E-CCD11B507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8005" y="2552850"/>
            <a:ext cx="4851400" cy="12128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5802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1. </a:t>
            </a:r>
            <a:r>
              <a:rPr lang="en-US" sz="2000" b="1" dirty="0" err="1">
                <a:solidFill>
                  <a:schemeClr val="bg1"/>
                </a:solidFill>
                <a:latin typeface="Montserrat" pitchFamily="2" charset="77"/>
              </a:rPr>
              <a:t>Layerwise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 Relevance Propagation (LRP)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8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FA608D-A5A0-274B-B5EA-16B372ABD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662525" y="-1438544"/>
            <a:ext cx="3818950" cy="7942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FB69DA-47BE-514F-9389-B33CFA975A16}"/>
              </a:ext>
            </a:extLst>
          </p:cNvPr>
          <p:cNvSpPr/>
          <p:nvPr/>
        </p:nvSpPr>
        <p:spPr>
          <a:xfrm>
            <a:off x="3698650" y="4822947"/>
            <a:ext cx="14494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Montserrat" pitchFamily="2" charset="77"/>
              </a:rPr>
              <a:t>Toms et al. 2020 JAMES </a:t>
            </a:r>
          </a:p>
        </p:txBody>
      </p:sp>
    </p:spTree>
    <p:extLst>
      <p:ext uri="{BB962C8B-B14F-4D97-AF65-F5344CB8AC3E}">
        <p14:creationId xmlns:p14="http://schemas.microsoft.com/office/powerpoint/2010/main" val="2508948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1. </a:t>
            </a:r>
            <a:r>
              <a:rPr lang="en-US" sz="2000" b="1" dirty="0" err="1">
                <a:solidFill>
                  <a:schemeClr val="bg1"/>
                </a:solidFill>
                <a:latin typeface="Montserrat" pitchFamily="2" charset="77"/>
              </a:rPr>
              <a:t>Layerwise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 Relevance Propagation (LRP)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9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D809FF-89F0-6B41-81A9-DFF66A195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0" y="571500"/>
            <a:ext cx="5892800" cy="40005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0286841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indent="137160">
          <a:spcAft>
            <a:spcPts val="600"/>
          </a:spcAft>
          <a:buFont typeface="Arial" panose="020B0604020202020204" pitchFamily="34" charset="0"/>
          <a:buChar char="•"/>
          <a:defRPr sz="2000" dirty="0" smtClean="0">
            <a:solidFill>
              <a:schemeClr val="bg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9760</TotalTime>
  <Words>1116</Words>
  <Application>Microsoft Macintosh PowerPoint</Application>
  <PresentationFormat>On-screen Show (16:9)</PresentationFormat>
  <Paragraphs>416</Paragraphs>
  <Slides>37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Cambria Math</vt:lpstr>
      <vt:lpstr>Montserrat</vt:lpstr>
      <vt:lpstr>NimbusRomNo9L</vt:lpstr>
      <vt:lpstr>Roboto</vt:lpstr>
      <vt:lpstr>sohne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PIerre Gentine</cp:lastModifiedBy>
  <cp:revision>748</cp:revision>
  <cp:lastPrinted>2022-10-12T10:45:49Z</cp:lastPrinted>
  <dcterms:created xsi:type="dcterms:W3CDTF">2010-04-12T23:12:02Z</dcterms:created>
  <dcterms:modified xsi:type="dcterms:W3CDTF">2023-10-18T15:36:50Z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